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658" r:id="rId2"/>
  </p:sldMasterIdLst>
  <p:notesMasterIdLst>
    <p:notesMasterId r:id="rId31"/>
  </p:notesMasterIdLst>
  <p:sldIdLst>
    <p:sldId id="501" r:id="rId3"/>
    <p:sldId id="524" r:id="rId4"/>
    <p:sldId id="308" r:id="rId5"/>
    <p:sldId id="281" r:id="rId6"/>
    <p:sldId id="262" r:id="rId7"/>
    <p:sldId id="267" r:id="rId8"/>
    <p:sldId id="268" r:id="rId9"/>
    <p:sldId id="269" r:id="rId10"/>
    <p:sldId id="309" r:id="rId11"/>
    <p:sldId id="284" r:id="rId12"/>
    <p:sldId id="272" r:id="rId13"/>
    <p:sldId id="278" r:id="rId14"/>
    <p:sldId id="311" r:id="rId15"/>
    <p:sldId id="270" r:id="rId16"/>
    <p:sldId id="264" r:id="rId17"/>
    <p:sldId id="265" r:id="rId18"/>
    <p:sldId id="273" r:id="rId19"/>
    <p:sldId id="274" r:id="rId20"/>
    <p:sldId id="283" r:id="rId21"/>
    <p:sldId id="261" r:id="rId22"/>
    <p:sldId id="335" r:id="rId23"/>
    <p:sldId id="275" r:id="rId24"/>
    <p:sldId id="277" r:id="rId25"/>
    <p:sldId id="282" r:id="rId26"/>
    <p:sldId id="266" r:id="rId27"/>
    <p:sldId id="257" r:id="rId28"/>
    <p:sldId id="305" r:id="rId29"/>
    <p:sldId id="336" r:id="rId30"/>
  </p:sldIdLst>
  <p:sldSz cx="12192000" cy="6858000"/>
  <p:notesSz cx="6858000" cy="9144000"/>
  <p:embeddedFontLst>
    <p:embeddedFont>
      <p:font typeface="Mohave SemiBold" panose="020B0604020202020204" charset="0"/>
      <p:regular r:id="rId32"/>
      <p:bold r:id="rId33"/>
      <p:italic r:id="rId34"/>
      <p:boldItalic r:id="rId35"/>
    </p:embeddedFont>
    <p:embeddedFont>
      <p:font typeface="Public Sans" panose="020B060402020202020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autoAdjust="0"/>
    <p:restoredTop sz="86410" autoAdjust="0"/>
  </p:normalViewPr>
  <p:slideViewPr>
    <p:cSldViewPr snapToGrid="0">
      <p:cViewPr varScale="1">
        <p:scale>
          <a:sx n="71" d="100"/>
          <a:sy n="71" d="100"/>
        </p:scale>
        <p:origin x="235" y="58"/>
      </p:cViewPr>
      <p:guideLst/>
    </p:cSldViewPr>
  </p:slideViewPr>
  <p:outlineViewPr>
    <p:cViewPr>
      <p:scale>
        <a:sx n="33" d="100"/>
        <a:sy n="33" d="100"/>
      </p:scale>
      <p:origin x="0" y="-397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9B7DB0-6B9C-4DCF-A313-2E71A21F009C}" type="datetimeFigureOut">
              <a:rPr lang="en-US" smtClean="0"/>
              <a:t>7/21/2026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D2BF7C-E72A-47D2-BE04-57EA2DE6B1DE}" type="slidenum">
              <a:rPr lang="en-US" smtClean="0"/>
              <a:t>‹#›</a:t>
            </a:fld>
            <a:endParaRPr lang="en-US"/>
          </a:p>
        </p:txBody>
      </p:sp>
    </p:spTree>
    <p:extLst>
      <p:ext uri="{BB962C8B-B14F-4D97-AF65-F5344CB8AC3E}">
        <p14:creationId xmlns:p14="http://schemas.microsoft.com/office/powerpoint/2010/main" val="20230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lang="en-US" sz="900" dirty="0">
              <a:cs typeface="Calibri"/>
            </a:endParaRPr>
          </a:p>
        </p:txBody>
      </p:sp>
      <p:sp>
        <p:nvSpPr>
          <p:cNvPr id="4" name="Slide Number Placeholder 3"/>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5E412900-0737-5C4E-A5CA-3CC60C93A9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6841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63BC2-9C0B-CF62-C399-FE0E16A807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A80086-94D9-D798-1A5E-2D590DC7BE9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534BC3B-F0D6-3680-FEEA-B04F3A26C0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22319C-AD52-9B3C-5E9D-63F5F51E943A}"/>
              </a:ext>
            </a:extLst>
          </p:cNvPr>
          <p:cNvSpPr>
            <a:spLocks noGrp="1"/>
          </p:cNvSpPr>
          <p:nvPr>
            <p:ph type="sldNum" sz="quarter" idx="5"/>
          </p:nvPr>
        </p:nvSpPr>
        <p:spPr/>
        <p:txBody>
          <a:bodyPr/>
          <a:lstStyle/>
          <a:p>
            <a:fld id="{8DD2BF7C-E72A-47D2-BE04-57EA2DE6B1DE}" type="slidenum">
              <a:rPr lang="en-US" smtClean="0"/>
              <a:t>11</a:t>
            </a:fld>
            <a:endParaRPr lang="en-US"/>
          </a:p>
        </p:txBody>
      </p:sp>
    </p:spTree>
    <p:extLst>
      <p:ext uri="{BB962C8B-B14F-4D97-AF65-F5344CB8AC3E}">
        <p14:creationId xmlns:p14="http://schemas.microsoft.com/office/powerpoint/2010/main" val="2099876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D670B-5D08-D438-622E-76D5F35F0C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E6F26-5A51-51FC-DDB4-7F8D44F748C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A4097A3-5D96-C7E4-2163-726D9E346B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E2C454-F97B-F731-0DF8-54216D8A44B4}"/>
              </a:ext>
            </a:extLst>
          </p:cNvPr>
          <p:cNvSpPr>
            <a:spLocks noGrp="1"/>
          </p:cNvSpPr>
          <p:nvPr>
            <p:ph type="sldNum" sz="quarter" idx="5"/>
          </p:nvPr>
        </p:nvSpPr>
        <p:spPr/>
        <p:txBody>
          <a:bodyPr/>
          <a:lstStyle/>
          <a:p>
            <a:fld id="{8DD2BF7C-E72A-47D2-BE04-57EA2DE6B1DE}" type="slidenum">
              <a:rPr lang="en-US" smtClean="0"/>
              <a:t>12</a:t>
            </a:fld>
            <a:endParaRPr lang="en-US"/>
          </a:p>
        </p:txBody>
      </p:sp>
    </p:spTree>
    <p:extLst>
      <p:ext uri="{BB962C8B-B14F-4D97-AF65-F5344CB8AC3E}">
        <p14:creationId xmlns:p14="http://schemas.microsoft.com/office/powerpoint/2010/main" val="3846482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0155D-26ED-474B-110D-F8A04DCA60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2EEA26-2CB0-22D2-E692-000430FDD54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DD96737-A76C-8C07-8E55-9D8C859B9B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758EB3-030C-93E3-86FA-9A6B648157F8}"/>
              </a:ext>
            </a:extLst>
          </p:cNvPr>
          <p:cNvSpPr>
            <a:spLocks noGrp="1"/>
          </p:cNvSpPr>
          <p:nvPr>
            <p:ph type="sldNum" sz="quarter" idx="5"/>
          </p:nvPr>
        </p:nvSpPr>
        <p:spPr/>
        <p:txBody>
          <a:bodyPr/>
          <a:lstStyle/>
          <a:p>
            <a:fld id="{8DD2BF7C-E72A-47D2-BE04-57EA2DE6B1DE}" type="slidenum">
              <a:rPr lang="en-US" smtClean="0"/>
              <a:t>13</a:t>
            </a:fld>
            <a:endParaRPr lang="en-US"/>
          </a:p>
        </p:txBody>
      </p:sp>
    </p:spTree>
    <p:extLst>
      <p:ext uri="{BB962C8B-B14F-4D97-AF65-F5344CB8AC3E}">
        <p14:creationId xmlns:p14="http://schemas.microsoft.com/office/powerpoint/2010/main" val="4060160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ABA5E-5FAC-BAE1-DE55-61F4A3CBC3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A0318A-EFA7-6DC5-2592-A391FD07E8E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A99C442-0FEE-CDF5-FA60-C901443302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2417A4-5A5F-3325-FD12-A32480682804}"/>
              </a:ext>
            </a:extLst>
          </p:cNvPr>
          <p:cNvSpPr>
            <a:spLocks noGrp="1"/>
          </p:cNvSpPr>
          <p:nvPr>
            <p:ph type="sldNum" sz="quarter" idx="5"/>
          </p:nvPr>
        </p:nvSpPr>
        <p:spPr/>
        <p:txBody>
          <a:bodyPr/>
          <a:lstStyle/>
          <a:p>
            <a:fld id="{8DD2BF7C-E72A-47D2-BE04-57EA2DE6B1DE}" type="slidenum">
              <a:rPr lang="en-US" smtClean="0"/>
              <a:t>14</a:t>
            </a:fld>
            <a:endParaRPr lang="en-US"/>
          </a:p>
        </p:txBody>
      </p:sp>
    </p:spTree>
    <p:extLst>
      <p:ext uri="{BB962C8B-B14F-4D97-AF65-F5344CB8AC3E}">
        <p14:creationId xmlns:p14="http://schemas.microsoft.com/office/powerpoint/2010/main" val="3236750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EB360-3982-FEC6-9D79-DDDB54AD69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C1795F-B8C9-27D6-5AFD-AEB66E03C05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5AF10CE-6B35-9CF0-7BE7-69FF603FEC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4D67E7-0308-38C9-8378-AF246C84EF79}"/>
              </a:ext>
            </a:extLst>
          </p:cNvPr>
          <p:cNvSpPr>
            <a:spLocks noGrp="1"/>
          </p:cNvSpPr>
          <p:nvPr>
            <p:ph type="sldNum" sz="quarter" idx="5"/>
          </p:nvPr>
        </p:nvSpPr>
        <p:spPr/>
        <p:txBody>
          <a:bodyPr/>
          <a:lstStyle/>
          <a:p>
            <a:fld id="{8DD2BF7C-E72A-47D2-BE04-57EA2DE6B1DE}" type="slidenum">
              <a:rPr lang="en-US" smtClean="0"/>
              <a:t>15</a:t>
            </a:fld>
            <a:endParaRPr lang="en-US"/>
          </a:p>
        </p:txBody>
      </p:sp>
    </p:spTree>
    <p:extLst>
      <p:ext uri="{BB962C8B-B14F-4D97-AF65-F5344CB8AC3E}">
        <p14:creationId xmlns:p14="http://schemas.microsoft.com/office/powerpoint/2010/main" val="1172807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46AE6-F144-EAB3-2096-C7ED67AAA0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DA669B-360C-D513-9641-71252AC4F6B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E9D3798-2F35-A1B1-96B9-517D8128AF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E9160D-E8D7-16D9-2CD6-2EDD900547DD}"/>
              </a:ext>
            </a:extLst>
          </p:cNvPr>
          <p:cNvSpPr>
            <a:spLocks noGrp="1"/>
          </p:cNvSpPr>
          <p:nvPr>
            <p:ph type="sldNum" sz="quarter" idx="5"/>
          </p:nvPr>
        </p:nvSpPr>
        <p:spPr/>
        <p:txBody>
          <a:bodyPr/>
          <a:lstStyle/>
          <a:p>
            <a:fld id="{8DD2BF7C-E72A-47D2-BE04-57EA2DE6B1DE}" type="slidenum">
              <a:rPr lang="en-US" smtClean="0"/>
              <a:t>16</a:t>
            </a:fld>
            <a:endParaRPr lang="en-US"/>
          </a:p>
        </p:txBody>
      </p:sp>
    </p:spTree>
    <p:extLst>
      <p:ext uri="{BB962C8B-B14F-4D97-AF65-F5344CB8AC3E}">
        <p14:creationId xmlns:p14="http://schemas.microsoft.com/office/powerpoint/2010/main" val="1581831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82B64-FA41-6ECD-F7D6-B397BC5E2E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FE26F0-CDE5-4A2A-BB7B-B35997800C0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89664F6-9384-5686-5772-7C03EFB162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79B2E9-4102-57FB-0068-431750D20507}"/>
              </a:ext>
            </a:extLst>
          </p:cNvPr>
          <p:cNvSpPr>
            <a:spLocks noGrp="1"/>
          </p:cNvSpPr>
          <p:nvPr>
            <p:ph type="sldNum" sz="quarter" idx="5"/>
          </p:nvPr>
        </p:nvSpPr>
        <p:spPr/>
        <p:txBody>
          <a:bodyPr/>
          <a:lstStyle/>
          <a:p>
            <a:fld id="{8DD2BF7C-E72A-47D2-BE04-57EA2DE6B1DE}" type="slidenum">
              <a:rPr lang="en-US" smtClean="0"/>
              <a:t>17</a:t>
            </a:fld>
            <a:endParaRPr lang="en-US"/>
          </a:p>
        </p:txBody>
      </p:sp>
    </p:spTree>
    <p:extLst>
      <p:ext uri="{BB962C8B-B14F-4D97-AF65-F5344CB8AC3E}">
        <p14:creationId xmlns:p14="http://schemas.microsoft.com/office/powerpoint/2010/main" val="2963887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92E35-20DB-7B4B-2102-9280C20653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8B6278-8838-5DF7-ECDB-EAC3739221F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9EAA4C4-DE01-9EA4-E5D5-A44CE6833A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BD2B26-CBC6-8F76-3082-D4175A061A9E}"/>
              </a:ext>
            </a:extLst>
          </p:cNvPr>
          <p:cNvSpPr>
            <a:spLocks noGrp="1"/>
          </p:cNvSpPr>
          <p:nvPr>
            <p:ph type="sldNum" sz="quarter" idx="5"/>
          </p:nvPr>
        </p:nvSpPr>
        <p:spPr/>
        <p:txBody>
          <a:bodyPr/>
          <a:lstStyle/>
          <a:p>
            <a:fld id="{8DD2BF7C-E72A-47D2-BE04-57EA2DE6B1DE}" type="slidenum">
              <a:rPr lang="en-US" smtClean="0"/>
              <a:t>18</a:t>
            </a:fld>
            <a:endParaRPr lang="en-US"/>
          </a:p>
        </p:txBody>
      </p:sp>
    </p:spTree>
    <p:extLst>
      <p:ext uri="{BB962C8B-B14F-4D97-AF65-F5344CB8AC3E}">
        <p14:creationId xmlns:p14="http://schemas.microsoft.com/office/powerpoint/2010/main" val="3339222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5DA88-DAAD-884D-141B-45D3713D6A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96A8E9-6527-37C9-B13F-6105AD1483B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271D661-EB64-405D-2FB7-CEA6774B0C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F1B439-2343-A0E3-93EA-055BCC72EA35}"/>
              </a:ext>
            </a:extLst>
          </p:cNvPr>
          <p:cNvSpPr>
            <a:spLocks noGrp="1"/>
          </p:cNvSpPr>
          <p:nvPr>
            <p:ph type="sldNum" sz="quarter" idx="5"/>
          </p:nvPr>
        </p:nvSpPr>
        <p:spPr/>
        <p:txBody>
          <a:bodyPr/>
          <a:lstStyle/>
          <a:p>
            <a:fld id="{8DD2BF7C-E72A-47D2-BE04-57EA2DE6B1DE}" type="slidenum">
              <a:rPr lang="en-US" smtClean="0"/>
              <a:t>19</a:t>
            </a:fld>
            <a:endParaRPr lang="en-US"/>
          </a:p>
        </p:txBody>
      </p:sp>
    </p:spTree>
    <p:extLst>
      <p:ext uri="{BB962C8B-B14F-4D97-AF65-F5344CB8AC3E}">
        <p14:creationId xmlns:p14="http://schemas.microsoft.com/office/powerpoint/2010/main" val="1585780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F4FE1-9CC1-91F7-F72A-B919EA00F7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705895-E5E0-2107-2EC4-68D7D711C49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509BFFA-C735-C35C-DACC-9D4D73F5C0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14BD35-7954-E249-0DB4-4EF25F7EA66B}"/>
              </a:ext>
            </a:extLst>
          </p:cNvPr>
          <p:cNvSpPr>
            <a:spLocks noGrp="1"/>
          </p:cNvSpPr>
          <p:nvPr>
            <p:ph type="sldNum" sz="quarter" idx="5"/>
          </p:nvPr>
        </p:nvSpPr>
        <p:spPr/>
        <p:txBody>
          <a:bodyPr/>
          <a:lstStyle/>
          <a:p>
            <a:fld id="{8DD2BF7C-E72A-47D2-BE04-57EA2DE6B1DE}" type="slidenum">
              <a:rPr lang="en-US" smtClean="0"/>
              <a:t>20</a:t>
            </a:fld>
            <a:endParaRPr lang="en-US"/>
          </a:p>
        </p:txBody>
      </p:sp>
    </p:spTree>
    <p:extLst>
      <p:ext uri="{BB962C8B-B14F-4D97-AF65-F5344CB8AC3E}">
        <p14:creationId xmlns:p14="http://schemas.microsoft.com/office/powerpoint/2010/main" val="4014900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A326D-F98B-6A1A-D32F-BB2BB4078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67A55A-788C-3106-E051-6B7C96B651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D64B21-7116-39ED-A331-069ED305A1C7}"/>
              </a:ext>
            </a:extLst>
          </p:cNvPr>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endParaRPr lang="en-US" sz="900">
              <a:cs typeface="Calibri"/>
            </a:endParaRPr>
          </a:p>
        </p:txBody>
      </p:sp>
      <p:sp>
        <p:nvSpPr>
          <p:cNvPr id="4" name="Slide Number Placeholder 3">
            <a:extLst>
              <a:ext uri="{FF2B5EF4-FFF2-40B4-BE49-F238E27FC236}">
                <a16:creationId xmlns:a16="http://schemas.microsoft.com/office/drawing/2014/main" id="{4047AF20-F216-286A-2BC3-D3C0444AB65C}"/>
              </a:ext>
            </a:extLst>
          </p:cNvPr>
          <p:cNvSpPr>
            <a:spLocks noGrp="1"/>
          </p:cNvSpPr>
          <p:nvPr>
            <p:ph type="sldNum" sz="quarter" idx="5"/>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5E412900-0737-5C4E-A5CA-3CC60C93A9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9530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5D731-4AA5-DFFA-EE85-B0491FDDBD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4E13B2-5FBE-06EB-7928-DFED11E2F70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EE43524-0BA6-8504-0093-B847E63668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594F99-A832-38CD-9B62-8F72AC50E553}"/>
              </a:ext>
            </a:extLst>
          </p:cNvPr>
          <p:cNvSpPr>
            <a:spLocks noGrp="1"/>
          </p:cNvSpPr>
          <p:nvPr>
            <p:ph type="sldNum" sz="quarter" idx="5"/>
          </p:nvPr>
        </p:nvSpPr>
        <p:spPr/>
        <p:txBody>
          <a:bodyPr/>
          <a:lstStyle/>
          <a:p>
            <a:fld id="{8DD2BF7C-E72A-47D2-BE04-57EA2DE6B1DE}" type="slidenum">
              <a:rPr lang="en-US" smtClean="0"/>
              <a:t>21</a:t>
            </a:fld>
            <a:endParaRPr lang="en-US"/>
          </a:p>
        </p:txBody>
      </p:sp>
    </p:spTree>
    <p:extLst>
      <p:ext uri="{BB962C8B-B14F-4D97-AF65-F5344CB8AC3E}">
        <p14:creationId xmlns:p14="http://schemas.microsoft.com/office/powerpoint/2010/main" val="987806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AAE5B-9FDE-EF58-F1C0-3B2A2DD29C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FAF7D0-16A0-C5BF-9622-0FB3BDA79CE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07275BC-9380-5A8E-F176-11F26EFC89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6CBD42-F3F6-E59E-4900-CB9AE383AD75}"/>
              </a:ext>
            </a:extLst>
          </p:cNvPr>
          <p:cNvSpPr>
            <a:spLocks noGrp="1"/>
          </p:cNvSpPr>
          <p:nvPr>
            <p:ph type="sldNum" sz="quarter" idx="5"/>
          </p:nvPr>
        </p:nvSpPr>
        <p:spPr/>
        <p:txBody>
          <a:bodyPr/>
          <a:lstStyle/>
          <a:p>
            <a:fld id="{8DD2BF7C-E72A-47D2-BE04-57EA2DE6B1DE}" type="slidenum">
              <a:rPr lang="en-US" smtClean="0"/>
              <a:t>22</a:t>
            </a:fld>
            <a:endParaRPr lang="en-US"/>
          </a:p>
        </p:txBody>
      </p:sp>
    </p:spTree>
    <p:extLst>
      <p:ext uri="{BB962C8B-B14F-4D97-AF65-F5344CB8AC3E}">
        <p14:creationId xmlns:p14="http://schemas.microsoft.com/office/powerpoint/2010/main" val="26132546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A4906-DDA3-4E34-CB3B-1FF5DC74A2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DFD107-36E7-00C2-27BA-2AAF347E56E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3A54CD2-98AB-E346-16E5-B0324A3DD5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F2E4B9-AFDC-5A37-958A-20F6E934B08D}"/>
              </a:ext>
            </a:extLst>
          </p:cNvPr>
          <p:cNvSpPr>
            <a:spLocks noGrp="1"/>
          </p:cNvSpPr>
          <p:nvPr>
            <p:ph type="sldNum" sz="quarter" idx="5"/>
          </p:nvPr>
        </p:nvSpPr>
        <p:spPr/>
        <p:txBody>
          <a:bodyPr/>
          <a:lstStyle/>
          <a:p>
            <a:fld id="{8DD2BF7C-E72A-47D2-BE04-57EA2DE6B1DE}" type="slidenum">
              <a:rPr lang="en-US" smtClean="0"/>
              <a:t>23</a:t>
            </a:fld>
            <a:endParaRPr lang="en-US"/>
          </a:p>
        </p:txBody>
      </p:sp>
    </p:spTree>
    <p:extLst>
      <p:ext uri="{BB962C8B-B14F-4D97-AF65-F5344CB8AC3E}">
        <p14:creationId xmlns:p14="http://schemas.microsoft.com/office/powerpoint/2010/main" val="1382659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FEAD6-6986-7F03-181A-22C9270F5C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979D48-B663-823F-3706-08D9CF48492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59B40D6-8E9C-0ACC-A599-2F1EB0D00C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35D7AC-7AB9-BCE3-B34E-6E04AAB7E6F7}"/>
              </a:ext>
            </a:extLst>
          </p:cNvPr>
          <p:cNvSpPr>
            <a:spLocks noGrp="1"/>
          </p:cNvSpPr>
          <p:nvPr>
            <p:ph type="sldNum" sz="quarter" idx="5"/>
          </p:nvPr>
        </p:nvSpPr>
        <p:spPr/>
        <p:txBody>
          <a:bodyPr/>
          <a:lstStyle/>
          <a:p>
            <a:fld id="{8DD2BF7C-E72A-47D2-BE04-57EA2DE6B1DE}" type="slidenum">
              <a:rPr lang="en-US" smtClean="0"/>
              <a:t>24</a:t>
            </a:fld>
            <a:endParaRPr lang="en-US"/>
          </a:p>
        </p:txBody>
      </p:sp>
    </p:spTree>
    <p:extLst>
      <p:ext uri="{BB962C8B-B14F-4D97-AF65-F5344CB8AC3E}">
        <p14:creationId xmlns:p14="http://schemas.microsoft.com/office/powerpoint/2010/main" val="2516574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8E09D-AF0B-4576-0328-B04D5D288C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6B505C-1598-7610-6C5D-A1410B5B58B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D0799D1-BBA8-011E-58AE-2E38026D36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B27D85-240D-E79F-20DC-4BC7E6102DF1}"/>
              </a:ext>
            </a:extLst>
          </p:cNvPr>
          <p:cNvSpPr>
            <a:spLocks noGrp="1"/>
          </p:cNvSpPr>
          <p:nvPr>
            <p:ph type="sldNum" sz="quarter" idx="5"/>
          </p:nvPr>
        </p:nvSpPr>
        <p:spPr/>
        <p:txBody>
          <a:bodyPr/>
          <a:lstStyle/>
          <a:p>
            <a:fld id="{8DD2BF7C-E72A-47D2-BE04-57EA2DE6B1DE}" type="slidenum">
              <a:rPr lang="en-US" smtClean="0"/>
              <a:t>25</a:t>
            </a:fld>
            <a:endParaRPr lang="en-US"/>
          </a:p>
        </p:txBody>
      </p:sp>
    </p:spTree>
    <p:extLst>
      <p:ext uri="{BB962C8B-B14F-4D97-AF65-F5344CB8AC3E}">
        <p14:creationId xmlns:p14="http://schemas.microsoft.com/office/powerpoint/2010/main" val="3389010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D2BF7C-E72A-47D2-BE04-57EA2DE6B1DE}" type="slidenum">
              <a:rPr lang="en-US" smtClean="0"/>
              <a:t>26</a:t>
            </a:fld>
            <a:endParaRPr lang="en-US"/>
          </a:p>
        </p:txBody>
      </p:sp>
    </p:spTree>
    <p:extLst>
      <p:ext uri="{BB962C8B-B14F-4D97-AF65-F5344CB8AC3E}">
        <p14:creationId xmlns:p14="http://schemas.microsoft.com/office/powerpoint/2010/main" val="31142092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845C1-94F6-A517-F65E-305AE7E411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518275-70AF-C12C-E651-0D94E112917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0A783DD-125C-618B-2702-636B0AB788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F0A902-DDB5-BAA1-D676-B4683604FB62}"/>
              </a:ext>
            </a:extLst>
          </p:cNvPr>
          <p:cNvSpPr>
            <a:spLocks noGrp="1"/>
          </p:cNvSpPr>
          <p:nvPr>
            <p:ph type="sldNum" sz="quarter" idx="5"/>
          </p:nvPr>
        </p:nvSpPr>
        <p:spPr/>
        <p:txBody>
          <a:bodyPr/>
          <a:lstStyle/>
          <a:p>
            <a:fld id="{8DD2BF7C-E72A-47D2-BE04-57EA2DE6B1DE}" type="slidenum">
              <a:rPr lang="en-US" smtClean="0"/>
              <a:t>27</a:t>
            </a:fld>
            <a:endParaRPr lang="en-US"/>
          </a:p>
        </p:txBody>
      </p:sp>
    </p:spTree>
    <p:extLst>
      <p:ext uri="{BB962C8B-B14F-4D97-AF65-F5344CB8AC3E}">
        <p14:creationId xmlns:p14="http://schemas.microsoft.com/office/powerpoint/2010/main" val="29949532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99D22-7DFD-32A8-F2B5-05774125E1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D890D6-333E-D79A-4F8A-AD33948A3DD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45AC66D-CCF1-B794-7B19-90F4C4160A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A20E23-83AA-8ED3-E27C-7B8A163155B3}"/>
              </a:ext>
            </a:extLst>
          </p:cNvPr>
          <p:cNvSpPr>
            <a:spLocks noGrp="1"/>
          </p:cNvSpPr>
          <p:nvPr>
            <p:ph type="sldNum" sz="quarter" idx="5"/>
          </p:nvPr>
        </p:nvSpPr>
        <p:spPr/>
        <p:txBody>
          <a:bodyPr/>
          <a:lstStyle/>
          <a:p>
            <a:fld id="{8DD2BF7C-E72A-47D2-BE04-57EA2DE6B1DE}" type="slidenum">
              <a:rPr lang="en-US" smtClean="0"/>
              <a:t>28</a:t>
            </a:fld>
            <a:endParaRPr lang="en-US"/>
          </a:p>
        </p:txBody>
      </p:sp>
    </p:spTree>
    <p:extLst>
      <p:ext uri="{BB962C8B-B14F-4D97-AF65-F5344CB8AC3E}">
        <p14:creationId xmlns:p14="http://schemas.microsoft.com/office/powerpoint/2010/main" val="1169884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153A8-4971-503C-1006-6688967A53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6007CA-51B5-F83C-35D7-186A6C4CA98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330473E-85CB-C226-AD40-6B72D1F571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5B05FD-FCC7-D19C-927A-7393DD306BE6}"/>
              </a:ext>
            </a:extLst>
          </p:cNvPr>
          <p:cNvSpPr>
            <a:spLocks noGrp="1"/>
          </p:cNvSpPr>
          <p:nvPr>
            <p:ph type="sldNum" sz="quarter" idx="5"/>
          </p:nvPr>
        </p:nvSpPr>
        <p:spPr/>
        <p:txBody>
          <a:bodyPr/>
          <a:lstStyle/>
          <a:p>
            <a:fld id="{8DD2BF7C-E72A-47D2-BE04-57EA2DE6B1DE}" type="slidenum">
              <a:rPr lang="en-US" smtClean="0"/>
              <a:t>4</a:t>
            </a:fld>
            <a:endParaRPr lang="en-US"/>
          </a:p>
        </p:txBody>
      </p:sp>
    </p:spTree>
    <p:extLst>
      <p:ext uri="{BB962C8B-B14F-4D97-AF65-F5344CB8AC3E}">
        <p14:creationId xmlns:p14="http://schemas.microsoft.com/office/powerpoint/2010/main" val="859834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B09AF-13F4-8A65-72FC-D0EE7F875C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3A8288-5F43-F522-1999-77C1F390E9B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7EF4C41-E138-A002-AA5A-698F590614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7A4F6B-3AB9-4E91-7B94-AA0CC2B366D6}"/>
              </a:ext>
            </a:extLst>
          </p:cNvPr>
          <p:cNvSpPr>
            <a:spLocks noGrp="1"/>
          </p:cNvSpPr>
          <p:nvPr>
            <p:ph type="sldNum" sz="quarter" idx="5"/>
          </p:nvPr>
        </p:nvSpPr>
        <p:spPr/>
        <p:txBody>
          <a:bodyPr/>
          <a:lstStyle/>
          <a:p>
            <a:fld id="{8DD2BF7C-E72A-47D2-BE04-57EA2DE6B1DE}" type="slidenum">
              <a:rPr lang="en-US" smtClean="0"/>
              <a:t>5</a:t>
            </a:fld>
            <a:endParaRPr lang="en-US"/>
          </a:p>
        </p:txBody>
      </p:sp>
    </p:spTree>
    <p:extLst>
      <p:ext uri="{BB962C8B-B14F-4D97-AF65-F5344CB8AC3E}">
        <p14:creationId xmlns:p14="http://schemas.microsoft.com/office/powerpoint/2010/main" val="3278082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F152E-8DD3-926D-5000-C87E924566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A5CFD2-3886-C610-06D4-AF4E6CD02F0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F254E7F-9B38-DDEA-3FD1-0964107B16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5F5CF1-8457-8AC1-4B8C-908A159D87BA}"/>
              </a:ext>
            </a:extLst>
          </p:cNvPr>
          <p:cNvSpPr>
            <a:spLocks noGrp="1"/>
          </p:cNvSpPr>
          <p:nvPr>
            <p:ph type="sldNum" sz="quarter" idx="5"/>
          </p:nvPr>
        </p:nvSpPr>
        <p:spPr/>
        <p:txBody>
          <a:bodyPr/>
          <a:lstStyle/>
          <a:p>
            <a:fld id="{8DD2BF7C-E72A-47D2-BE04-57EA2DE6B1DE}" type="slidenum">
              <a:rPr lang="en-US" smtClean="0"/>
              <a:t>6</a:t>
            </a:fld>
            <a:endParaRPr lang="en-US"/>
          </a:p>
        </p:txBody>
      </p:sp>
    </p:spTree>
    <p:extLst>
      <p:ext uri="{BB962C8B-B14F-4D97-AF65-F5344CB8AC3E}">
        <p14:creationId xmlns:p14="http://schemas.microsoft.com/office/powerpoint/2010/main" val="3366572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6FB09-E989-CC73-4144-A3DE344CC2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92924E-75C0-53A9-C3A3-A611593789D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63B839E-3DA7-BA8A-7651-8C8B59BBEC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B660C5-203C-E1DF-2E8C-8B7A953DFBDE}"/>
              </a:ext>
            </a:extLst>
          </p:cNvPr>
          <p:cNvSpPr>
            <a:spLocks noGrp="1"/>
          </p:cNvSpPr>
          <p:nvPr>
            <p:ph type="sldNum" sz="quarter" idx="5"/>
          </p:nvPr>
        </p:nvSpPr>
        <p:spPr/>
        <p:txBody>
          <a:bodyPr/>
          <a:lstStyle/>
          <a:p>
            <a:fld id="{8DD2BF7C-E72A-47D2-BE04-57EA2DE6B1DE}" type="slidenum">
              <a:rPr lang="en-US" smtClean="0"/>
              <a:t>7</a:t>
            </a:fld>
            <a:endParaRPr lang="en-US"/>
          </a:p>
        </p:txBody>
      </p:sp>
    </p:spTree>
    <p:extLst>
      <p:ext uri="{BB962C8B-B14F-4D97-AF65-F5344CB8AC3E}">
        <p14:creationId xmlns:p14="http://schemas.microsoft.com/office/powerpoint/2010/main" val="733215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F3D55-2603-8B66-6134-3B21E1A84D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8AE356-0F67-86B6-6A5D-F9989BD0176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47853BF-A279-660F-39C6-00A9C009CE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D0C040-42CB-DB25-B67E-2ED2B43223BC}"/>
              </a:ext>
            </a:extLst>
          </p:cNvPr>
          <p:cNvSpPr>
            <a:spLocks noGrp="1"/>
          </p:cNvSpPr>
          <p:nvPr>
            <p:ph type="sldNum" sz="quarter" idx="5"/>
          </p:nvPr>
        </p:nvSpPr>
        <p:spPr/>
        <p:txBody>
          <a:bodyPr/>
          <a:lstStyle/>
          <a:p>
            <a:fld id="{8DD2BF7C-E72A-47D2-BE04-57EA2DE6B1DE}" type="slidenum">
              <a:rPr lang="en-US" smtClean="0"/>
              <a:t>8</a:t>
            </a:fld>
            <a:endParaRPr lang="en-US"/>
          </a:p>
        </p:txBody>
      </p:sp>
    </p:spTree>
    <p:extLst>
      <p:ext uri="{BB962C8B-B14F-4D97-AF65-F5344CB8AC3E}">
        <p14:creationId xmlns:p14="http://schemas.microsoft.com/office/powerpoint/2010/main" val="2417885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85CED-C702-F2A4-EF9F-D4620C5270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10A28B-EB2A-C28C-3DDE-B4D90E6F44A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E418199-829C-6D44-31AF-5FEC706A8E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33FE82-84A4-6992-09F4-5A7417AAB6F9}"/>
              </a:ext>
            </a:extLst>
          </p:cNvPr>
          <p:cNvSpPr>
            <a:spLocks noGrp="1"/>
          </p:cNvSpPr>
          <p:nvPr>
            <p:ph type="sldNum" sz="quarter" idx="5"/>
          </p:nvPr>
        </p:nvSpPr>
        <p:spPr/>
        <p:txBody>
          <a:bodyPr/>
          <a:lstStyle/>
          <a:p>
            <a:fld id="{8DD2BF7C-E72A-47D2-BE04-57EA2DE6B1DE}" type="slidenum">
              <a:rPr lang="en-US" smtClean="0"/>
              <a:t>9</a:t>
            </a:fld>
            <a:endParaRPr lang="en-US"/>
          </a:p>
        </p:txBody>
      </p:sp>
    </p:spTree>
    <p:extLst>
      <p:ext uri="{BB962C8B-B14F-4D97-AF65-F5344CB8AC3E}">
        <p14:creationId xmlns:p14="http://schemas.microsoft.com/office/powerpoint/2010/main" val="3781223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C0CBE-90A8-7FE6-6D16-EF4844E22D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B60BF4-0843-0700-D024-3B957235B50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1FCAF0E-2782-8FA0-4836-3563B2952D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7067FA-EB38-491E-1FA0-9BA43398E4CE}"/>
              </a:ext>
            </a:extLst>
          </p:cNvPr>
          <p:cNvSpPr>
            <a:spLocks noGrp="1"/>
          </p:cNvSpPr>
          <p:nvPr>
            <p:ph type="sldNum" sz="quarter" idx="5"/>
          </p:nvPr>
        </p:nvSpPr>
        <p:spPr/>
        <p:txBody>
          <a:bodyPr/>
          <a:lstStyle/>
          <a:p>
            <a:fld id="{8DD2BF7C-E72A-47D2-BE04-57EA2DE6B1DE}" type="slidenum">
              <a:rPr lang="en-US" smtClean="0"/>
              <a:t>10</a:t>
            </a:fld>
            <a:endParaRPr lang="en-US"/>
          </a:p>
        </p:txBody>
      </p:sp>
    </p:spTree>
    <p:extLst>
      <p:ext uri="{BB962C8B-B14F-4D97-AF65-F5344CB8AC3E}">
        <p14:creationId xmlns:p14="http://schemas.microsoft.com/office/powerpoint/2010/main" val="16738388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DDFC5A-A5B1-E9A7-AEDB-E2B98F218800}"/>
              </a:ext>
            </a:extLst>
          </p:cNvPr>
          <p:cNvSpPr/>
          <p:nvPr userDrawn="1"/>
        </p:nvSpPr>
        <p:spPr>
          <a:xfrm>
            <a:off x="0" y="0"/>
            <a:ext cx="12192000" cy="3429000"/>
          </a:xfrm>
          <a:prstGeom prst="rect">
            <a:avLst/>
          </a:prstGeom>
          <a:gradFill flip="none" rotWithShape="1">
            <a:gsLst>
              <a:gs pos="27000">
                <a:srgbClr val="A61E2F"/>
              </a:gs>
              <a:gs pos="100000">
                <a:srgbClr val="FFC50E"/>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33CDE4-4D66-F711-E2EE-1B1046A75556}"/>
              </a:ext>
            </a:extLst>
          </p:cNvPr>
          <p:cNvSpPr>
            <a:spLocks noGrp="1"/>
          </p:cNvSpPr>
          <p:nvPr>
            <p:ph type="ctrTitle"/>
          </p:nvPr>
        </p:nvSpPr>
        <p:spPr>
          <a:xfrm>
            <a:off x="593766" y="735569"/>
            <a:ext cx="11049593" cy="2387600"/>
          </a:xfrm>
        </p:spPr>
        <p:txBody>
          <a:bodyPr anchor="b"/>
          <a:lstStyle>
            <a:lvl1pPr algn="l">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E132507E-E932-CA90-6811-F4150258F2DC}"/>
              </a:ext>
            </a:extLst>
          </p:cNvPr>
          <p:cNvSpPr>
            <a:spLocks noGrp="1"/>
          </p:cNvSpPr>
          <p:nvPr>
            <p:ph type="subTitle" idx="1"/>
          </p:nvPr>
        </p:nvSpPr>
        <p:spPr>
          <a:xfrm>
            <a:off x="593766" y="3696684"/>
            <a:ext cx="11049593"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6">
            <a:extLst>
              <a:ext uri="{FF2B5EF4-FFF2-40B4-BE49-F238E27FC236}">
                <a16:creationId xmlns:a16="http://schemas.microsoft.com/office/drawing/2014/main" id="{77F35960-BDA8-D32F-C123-F7D9F26269BA}"/>
              </a:ext>
            </a:extLst>
          </p:cNvPr>
          <p:cNvSpPr>
            <a:spLocks noGrp="1"/>
          </p:cNvSpPr>
          <p:nvPr>
            <p:ph type="sldNum" sz="quarter" idx="10"/>
          </p:nvPr>
        </p:nvSpPr>
        <p:spPr/>
        <p:txBody>
          <a:bodyPr/>
          <a:lstStyle/>
          <a:p>
            <a:fld id="{C1F8A357-3268-9D4C-894E-E7995293D9E5}" type="slidenum">
              <a:rPr lang="en-US" smtClean="0"/>
              <a:pPr/>
              <a:t>‹#›</a:t>
            </a:fld>
            <a:endParaRPr lang="en-US" dirty="0"/>
          </a:p>
        </p:txBody>
      </p:sp>
      <p:pic>
        <p:nvPicPr>
          <p:cNvPr id="9" name="Graphic 8">
            <a:extLst>
              <a:ext uri="{FF2B5EF4-FFF2-40B4-BE49-F238E27FC236}">
                <a16:creationId xmlns:a16="http://schemas.microsoft.com/office/drawing/2014/main" id="{B15F3810-81A4-B89F-20F9-18D95B2758DD}"/>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593766" y="5719697"/>
            <a:ext cx="3220720" cy="636653"/>
          </a:xfrm>
          <a:prstGeom prst="rect">
            <a:avLst/>
          </a:prstGeom>
        </p:spPr>
      </p:pic>
    </p:spTree>
    <p:extLst>
      <p:ext uri="{BB962C8B-B14F-4D97-AF65-F5344CB8AC3E}">
        <p14:creationId xmlns:p14="http://schemas.microsoft.com/office/powerpoint/2010/main" val="2218478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234266" y="1"/>
            <a:ext cx="8957734" cy="996509"/>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p:cNvSpPr>
            <a:spLocks noGrp="1"/>
          </p:cNvSpPr>
          <p:nvPr>
            <p:ph idx="1"/>
          </p:nvPr>
        </p:nvSpPr>
        <p:spPr>
          <a:xfrm>
            <a:off x="1117600" y="1310641"/>
            <a:ext cx="11074400" cy="55473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11375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234266" y="2"/>
            <a:ext cx="8957734" cy="1000460"/>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p:cNvSpPr>
            <a:spLocks noGrp="1"/>
          </p:cNvSpPr>
          <p:nvPr>
            <p:ph idx="1"/>
          </p:nvPr>
        </p:nvSpPr>
        <p:spPr>
          <a:xfrm>
            <a:off x="1117600" y="1310641"/>
            <a:ext cx="11074400" cy="55473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105356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0804E-F447-9661-1CB3-5E915E34A2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21F765-349F-59F2-8D44-2D8573ABE7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590E041-C367-D271-63FA-34B051065D34}"/>
              </a:ext>
            </a:extLst>
          </p:cNvPr>
          <p:cNvSpPr>
            <a:spLocks noGrp="1"/>
          </p:cNvSpPr>
          <p:nvPr>
            <p:ph type="sldNum" sz="quarter" idx="10"/>
          </p:nvPr>
        </p:nvSpPr>
        <p:spPr/>
        <p:txBody>
          <a:bodyPr/>
          <a:lstStyle/>
          <a:p>
            <a:fld id="{C1F8A357-3268-9D4C-894E-E7995293D9E5}" type="slidenum">
              <a:rPr lang="en-US" smtClean="0"/>
              <a:t>‹#›</a:t>
            </a:fld>
            <a:endParaRPr lang="en-US"/>
          </a:p>
        </p:txBody>
      </p:sp>
    </p:spTree>
    <p:extLst>
      <p:ext uri="{BB962C8B-B14F-4D97-AF65-F5344CB8AC3E}">
        <p14:creationId xmlns:p14="http://schemas.microsoft.com/office/powerpoint/2010/main" val="2555538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08E3F0-433C-CA34-5429-26FDCB29A895}"/>
              </a:ext>
            </a:extLst>
          </p:cNvPr>
          <p:cNvSpPr/>
          <p:nvPr userDrawn="1"/>
        </p:nvSpPr>
        <p:spPr>
          <a:xfrm>
            <a:off x="8432800" y="0"/>
            <a:ext cx="3759200" cy="6858000"/>
          </a:xfrm>
          <a:prstGeom prst="rect">
            <a:avLst/>
          </a:prstGeom>
          <a:gradFill flip="none" rotWithShape="1">
            <a:gsLst>
              <a:gs pos="27000">
                <a:srgbClr val="A61E2F"/>
              </a:gs>
              <a:gs pos="100000">
                <a:srgbClr val="FFC50E"/>
              </a:gs>
            </a:gsLst>
            <a:lin ang="17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064DD0-CD62-5C4D-28B7-DE0D26183F05}"/>
              </a:ext>
            </a:extLst>
          </p:cNvPr>
          <p:cNvSpPr>
            <a:spLocks noGrp="1"/>
          </p:cNvSpPr>
          <p:nvPr>
            <p:ph type="title"/>
          </p:nvPr>
        </p:nvSpPr>
        <p:spPr>
          <a:xfrm>
            <a:off x="831850" y="1252538"/>
            <a:ext cx="677799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56ADF925-9EB9-1C6D-5657-5F24C40C089A}"/>
              </a:ext>
            </a:extLst>
          </p:cNvPr>
          <p:cNvSpPr>
            <a:spLocks noGrp="1"/>
          </p:cNvSpPr>
          <p:nvPr>
            <p:ph type="body" idx="1"/>
          </p:nvPr>
        </p:nvSpPr>
        <p:spPr>
          <a:xfrm>
            <a:off x="831850" y="4132263"/>
            <a:ext cx="677799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D33896FA-A1FD-7914-316D-980A99D4FEF0}"/>
              </a:ext>
            </a:extLst>
          </p:cNvPr>
          <p:cNvSpPr>
            <a:spLocks noGrp="1"/>
          </p:cNvSpPr>
          <p:nvPr>
            <p:ph type="sldNum" sz="quarter" idx="10"/>
          </p:nvPr>
        </p:nvSpPr>
        <p:spPr/>
        <p:txBody>
          <a:bodyPr/>
          <a:lstStyle>
            <a:lvl1pPr>
              <a:defRPr>
                <a:solidFill>
                  <a:schemeClr val="bg1"/>
                </a:solidFill>
              </a:defRPr>
            </a:lvl1pPr>
          </a:lstStyle>
          <a:p>
            <a:fld id="{C1F8A357-3268-9D4C-894E-E7995293D9E5}" type="slidenum">
              <a:rPr lang="en-US" smtClean="0"/>
              <a:pPr/>
              <a:t>‹#›</a:t>
            </a:fld>
            <a:endParaRPr lang="en-US"/>
          </a:p>
        </p:txBody>
      </p:sp>
      <p:sp>
        <p:nvSpPr>
          <p:cNvPr id="6" name="Oval 5">
            <a:extLst>
              <a:ext uri="{FF2B5EF4-FFF2-40B4-BE49-F238E27FC236}">
                <a16:creationId xmlns:a16="http://schemas.microsoft.com/office/drawing/2014/main" id="{A60156DE-2777-30D0-D996-920997A30873}"/>
              </a:ext>
            </a:extLst>
          </p:cNvPr>
          <p:cNvSpPr/>
          <p:nvPr userDrawn="1"/>
        </p:nvSpPr>
        <p:spPr>
          <a:xfrm>
            <a:off x="8977042" y="1842817"/>
            <a:ext cx="2670717" cy="267071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FEDF6CD7-5B87-CF6F-2F31-D229042D0E4F}"/>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9088767" y="1954542"/>
            <a:ext cx="2447266" cy="2447266"/>
          </a:xfrm>
          <a:prstGeom prst="rect">
            <a:avLst/>
          </a:prstGeom>
        </p:spPr>
      </p:pic>
    </p:spTree>
    <p:extLst>
      <p:ext uri="{BB962C8B-B14F-4D97-AF65-F5344CB8AC3E}">
        <p14:creationId xmlns:p14="http://schemas.microsoft.com/office/powerpoint/2010/main" val="838049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FD4C5-B2D1-9706-CCC9-D0C61B0B1B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3F78D1-53AA-4272-0995-E9E67BD0B9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6239F8-7134-DE67-2E04-F30025E071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BF555367-C052-4592-1F75-4B144B3D9FC2}"/>
              </a:ext>
            </a:extLst>
          </p:cNvPr>
          <p:cNvSpPr>
            <a:spLocks noGrp="1"/>
          </p:cNvSpPr>
          <p:nvPr>
            <p:ph type="sldNum" sz="quarter" idx="10"/>
          </p:nvPr>
        </p:nvSpPr>
        <p:spPr/>
        <p:txBody>
          <a:bodyPr/>
          <a:lstStyle/>
          <a:p>
            <a:fld id="{C1F8A357-3268-9D4C-894E-E7995293D9E5}" type="slidenum">
              <a:rPr lang="en-US" smtClean="0"/>
              <a:t>‹#›</a:t>
            </a:fld>
            <a:endParaRPr lang="en-US"/>
          </a:p>
        </p:txBody>
      </p:sp>
    </p:spTree>
    <p:extLst>
      <p:ext uri="{BB962C8B-B14F-4D97-AF65-F5344CB8AC3E}">
        <p14:creationId xmlns:p14="http://schemas.microsoft.com/office/powerpoint/2010/main" val="522299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5B806-292D-7B33-8913-9FF4AEC53A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F61659-4AEA-B904-D5C9-69BA2FA1F6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8C04F4-8952-F3BF-01BE-B1D5AB248D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F66807-8EA1-0799-742E-FC9106546C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CFE577-1C03-F260-246B-24DD60D1E2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22A9C181-EA16-DAF3-F151-97A0F7ECEFA9}"/>
              </a:ext>
            </a:extLst>
          </p:cNvPr>
          <p:cNvSpPr>
            <a:spLocks noGrp="1"/>
          </p:cNvSpPr>
          <p:nvPr>
            <p:ph type="sldNum" sz="quarter" idx="10"/>
          </p:nvPr>
        </p:nvSpPr>
        <p:spPr/>
        <p:txBody>
          <a:bodyPr/>
          <a:lstStyle/>
          <a:p>
            <a:fld id="{C1F8A357-3268-9D4C-894E-E7995293D9E5}" type="slidenum">
              <a:rPr lang="en-US" smtClean="0"/>
              <a:t>‹#›</a:t>
            </a:fld>
            <a:endParaRPr lang="en-US"/>
          </a:p>
        </p:txBody>
      </p:sp>
    </p:spTree>
    <p:extLst>
      <p:ext uri="{BB962C8B-B14F-4D97-AF65-F5344CB8AC3E}">
        <p14:creationId xmlns:p14="http://schemas.microsoft.com/office/powerpoint/2010/main" val="161100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D386D-6087-0040-04ED-9CFA459100E4}"/>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7C33C8E3-DF79-74A1-0B08-1DFCAA4DD089}"/>
              </a:ext>
            </a:extLst>
          </p:cNvPr>
          <p:cNvSpPr>
            <a:spLocks noGrp="1"/>
          </p:cNvSpPr>
          <p:nvPr>
            <p:ph type="sldNum" sz="quarter" idx="10"/>
          </p:nvPr>
        </p:nvSpPr>
        <p:spPr/>
        <p:txBody>
          <a:bodyPr/>
          <a:lstStyle/>
          <a:p>
            <a:fld id="{C1F8A357-3268-9D4C-894E-E7995293D9E5}" type="slidenum">
              <a:rPr lang="en-US" smtClean="0"/>
              <a:t>‹#›</a:t>
            </a:fld>
            <a:endParaRPr lang="en-US"/>
          </a:p>
        </p:txBody>
      </p:sp>
    </p:spTree>
    <p:extLst>
      <p:ext uri="{BB962C8B-B14F-4D97-AF65-F5344CB8AC3E}">
        <p14:creationId xmlns:p14="http://schemas.microsoft.com/office/powerpoint/2010/main" val="1115025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C3D6151-29E1-56E3-DE9E-0C8F3D533C10}"/>
              </a:ext>
            </a:extLst>
          </p:cNvPr>
          <p:cNvSpPr>
            <a:spLocks noGrp="1"/>
          </p:cNvSpPr>
          <p:nvPr>
            <p:ph type="sldNum" sz="quarter" idx="10"/>
          </p:nvPr>
        </p:nvSpPr>
        <p:spPr/>
        <p:txBody>
          <a:bodyPr/>
          <a:lstStyle/>
          <a:p>
            <a:fld id="{C1F8A357-3268-9D4C-894E-E7995293D9E5}" type="slidenum">
              <a:rPr lang="en-US" smtClean="0"/>
              <a:t>‹#›</a:t>
            </a:fld>
            <a:endParaRPr lang="en-US"/>
          </a:p>
        </p:txBody>
      </p:sp>
    </p:spTree>
    <p:extLst>
      <p:ext uri="{BB962C8B-B14F-4D97-AF65-F5344CB8AC3E}">
        <p14:creationId xmlns:p14="http://schemas.microsoft.com/office/powerpoint/2010/main" val="1520138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FA516-0C78-B767-4637-0FEC902BE6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562930-F3D1-CF71-B8B1-0AA923BF77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AE4FC1-31AB-9D31-87FD-2C5F908239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92A94689-0653-29BC-61E5-AC5CFBD13E5C}"/>
              </a:ext>
            </a:extLst>
          </p:cNvPr>
          <p:cNvSpPr>
            <a:spLocks noGrp="1"/>
          </p:cNvSpPr>
          <p:nvPr>
            <p:ph type="sldNum" sz="quarter" idx="10"/>
          </p:nvPr>
        </p:nvSpPr>
        <p:spPr/>
        <p:txBody>
          <a:bodyPr/>
          <a:lstStyle/>
          <a:p>
            <a:fld id="{C1F8A357-3268-9D4C-894E-E7995293D9E5}" type="slidenum">
              <a:rPr lang="en-US" smtClean="0"/>
              <a:t>‹#›</a:t>
            </a:fld>
            <a:endParaRPr lang="en-US"/>
          </a:p>
        </p:txBody>
      </p:sp>
    </p:spTree>
    <p:extLst>
      <p:ext uri="{BB962C8B-B14F-4D97-AF65-F5344CB8AC3E}">
        <p14:creationId xmlns:p14="http://schemas.microsoft.com/office/powerpoint/2010/main" val="4022204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BC18D-D8DA-3497-19B9-EE773B6A7F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D906C1-99D6-43E8-F549-AF4D7DC930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90CD8B-DAA1-2CCB-311F-E7549680B9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6E66C777-8168-0DC5-8FAF-DB69272BCD9A}"/>
              </a:ext>
            </a:extLst>
          </p:cNvPr>
          <p:cNvSpPr>
            <a:spLocks noGrp="1"/>
          </p:cNvSpPr>
          <p:nvPr>
            <p:ph type="sldNum" sz="quarter" idx="10"/>
          </p:nvPr>
        </p:nvSpPr>
        <p:spPr/>
        <p:txBody>
          <a:bodyPr/>
          <a:lstStyle/>
          <a:p>
            <a:fld id="{C1F8A357-3268-9D4C-894E-E7995293D9E5}" type="slidenum">
              <a:rPr lang="en-US" smtClean="0"/>
              <a:t>‹#›</a:t>
            </a:fld>
            <a:endParaRPr lang="en-US"/>
          </a:p>
        </p:txBody>
      </p:sp>
    </p:spTree>
    <p:extLst>
      <p:ext uri="{BB962C8B-B14F-4D97-AF65-F5344CB8AC3E}">
        <p14:creationId xmlns:p14="http://schemas.microsoft.com/office/powerpoint/2010/main" val="1255719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5.emf"/><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0D9547-9B26-7F9C-4706-44DD07978B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E7AD1F-8B00-9AA8-B2F6-36438CA695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694C2BE-1CF6-613B-DBDC-7416AE60FE85}"/>
              </a:ext>
            </a:extLst>
          </p:cNvPr>
          <p:cNvSpPr>
            <a:spLocks noGrp="1"/>
          </p:cNvSpPr>
          <p:nvPr>
            <p:ph type="sldNum" sz="quarter" idx="4"/>
          </p:nvPr>
        </p:nvSpPr>
        <p:spPr>
          <a:xfrm>
            <a:off x="926846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1F8A357-3268-9D4C-894E-E7995293D9E5}" type="slidenum">
              <a:rPr lang="en-US" smtClean="0"/>
              <a:t>‹#›</a:t>
            </a:fld>
            <a:endParaRPr lang="en-US"/>
          </a:p>
        </p:txBody>
      </p:sp>
      <p:sp>
        <p:nvSpPr>
          <p:cNvPr id="4" name="Rectangle 3">
            <a:extLst>
              <a:ext uri="{FF2B5EF4-FFF2-40B4-BE49-F238E27FC236}">
                <a16:creationId xmlns:a16="http://schemas.microsoft.com/office/drawing/2014/main" id="{EBC828A4-C651-69E6-8AD3-9A3215046A51}"/>
              </a:ext>
            </a:extLst>
          </p:cNvPr>
          <p:cNvSpPr/>
          <p:nvPr userDrawn="1"/>
        </p:nvSpPr>
        <p:spPr>
          <a:xfrm>
            <a:off x="0" y="0"/>
            <a:ext cx="475013" cy="6858000"/>
          </a:xfrm>
          <a:prstGeom prst="rect">
            <a:avLst/>
          </a:prstGeom>
          <a:gradFill flip="none" rotWithShape="1">
            <a:gsLst>
              <a:gs pos="27000">
                <a:srgbClr val="A61E2F"/>
              </a:gs>
              <a:gs pos="100000">
                <a:srgbClr val="FFC50E"/>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3772FCB9-514B-DC69-6EC7-C8923B0B5A84}"/>
              </a:ext>
            </a:extLst>
          </p:cNvPr>
          <p:cNvPicPr>
            <a:picLocks noChangeAspect="1"/>
          </p:cNvPicPr>
          <p:nvPr userDrawn="1"/>
        </p:nvPicPr>
        <p:blipFill>
          <a:blip>
            <a:extLst>
              <a:ext uri="{96DAC541-7B7A-43D3-8B79-37D633B846F1}">
                <asvg:svgBlip xmlns:asvg="http://schemas.microsoft.com/office/drawing/2016/SVG/main" r:embed="rId12"/>
              </a:ext>
            </a:extLst>
          </a:blip>
          <a:stretch>
            <a:fillRect/>
          </a:stretch>
        </p:blipFill>
        <p:spPr>
          <a:xfrm flipH="1">
            <a:off x="78693" y="6384532"/>
            <a:ext cx="308759" cy="308759"/>
          </a:xfrm>
          <a:prstGeom prst="rect">
            <a:avLst/>
          </a:prstGeom>
        </p:spPr>
      </p:pic>
    </p:spTree>
    <p:extLst>
      <p:ext uri="{BB962C8B-B14F-4D97-AF65-F5344CB8AC3E}">
        <p14:creationId xmlns:p14="http://schemas.microsoft.com/office/powerpoint/2010/main" val="1377362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b="1" i="0" kern="1200">
          <a:solidFill>
            <a:schemeClr val="accent1"/>
          </a:solidFill>
          <a:latin typeface="Mohave Semi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234266" y="1"/>
            <a:ext cx="8957734" cy="996509"/>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p:cNvSpPr>
            <a:spLocks noGrp="1"/>
          </p:cNvSpPr>
          <p:nvPr>
            <p:ph type="body" idx="1"/>
          </p:nvPr>
        </p:nvSpPr>
        <p:spPr>
          <a:xfrm>
            <a:off x="1117600" y="1310641"/>
            <a:ext cx="11074400" cy="554736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p:txBody>
      </p:sp>
      <p:pic>
        <p:nvPicPr>
          <p:cNvPr id="10" name="Picture 9"/>
          <p:cNvPicPr>
            <a:picLocks noChangeAspect="1"/>
          </p:cNvPicPr>
          <p:nvPr userDrawn="1"/>
        </p:nvPicPr>
        <p:blipFill>
          <a:blip r:embed="rId5"/>
          <a:stretch>
            <a:fillRect/>
          </a:stretch>
        </p:blipFill>
        <p:spPr>
          <a:xfrm>
            <a:off x="296335" y="190500"/>
            <a:ext cx="1896826" cy="678180"/>
          </a:xfrm>
          <a:prstGeom prst="rect">
            <a:avLst/>
          </a:prstGeom>
        </p:spPr>
      </p:pic>
    </p:spTree>
    <p:extLst>
      <p:ext uri="{BB962C8B-B14F-4D97-AF65-F5344CB8AC3E}">
        <p14:creationId xmlns:p14="http://schemas.microsoft.com/office/powerpoint/2010/main" val="4280451621"/>
      </p:ext>
    </p:extLst>
  </p:cSld>
  <p:clrMap bg1="lt1" tx1="dk1" bg2="lt2" tx2="dk2" accent1="accent1" accent2="accent2" accent3="accent3" accent4="accent4" accent5="accent5" accent6="accent6" hlink="hlink" folHlink="folHlink"/>
  <p:sldLayoutIdLst>
    <p:sldLayoutId id="2147483659" r:id="rId1"/>
    <p:sldLayoutId id="2147483660"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82"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0" indent="0" algn="l" defTabSz="914382" rtl="0" eaLnBrk="1" latinLnBrk="0" hangingPunct="1">
        <a:lnSpc>
          <a:spcPct val="90000"/>
        </a:lnSpc>
        <a:spcBef>
          <a:spcPts val="1000"/>
        </a:spcBef>
        <a:buFont typeface="Arial"/>
        <a:buNone/>
        <a:defRPr sz="2800" kern="1200">
          <a:solidFill>
            <a:schemeClr val="tx1"/>
          </a:solidFill>
          <a:latin typeface="+mn-lt"/>
          <a:ea typeface="+mn-ea"/>
          <a:cs typeface="+mn-cs"/>
        </a:defRPr>
      </a:lvl1pPr>
      <a:lvl2pPr marL="685787" indent="-228595" algn="l" defTabSz="914382"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6" indent="-228595" algn="l" defTabSz="914382" rtl="0" eaLnBrk="1" latinLnBrk="0" hangingPunct="1">
        <a:lnSpc>
          <a:spcPct val="90000"/>
        </a:lnSpc>
        <a:spcBef>
          <a:spcPts val="500"/>
        </a:spcBef>
        <a:buFont typeface="Wingdings" charset="2"/>
        <a:buChar char="§"/>
        <a:defRPr sz="2000" kern="1200">
          <a:solidFill>
            <a:schemeClr val="tx1"/>
          </a:solidFill>
          <a:latin typeface="+mn-lt"/>
          <a:ea typeface="+mn-ea"/>
          <a:cs typeface="+mn-cs"/>
        </a:defRPr>
      </a:lvl3pPr>
      <a:lvl4pPr marL="1600168" indent="-228595" algn="l" defTabSz="914382" rtl="0" eaLnBrk="1" latinLnBrk="0" hangingPunct="1">
        <a:lnSpc>
          <a:spcPct val="90000"/>
        </a:lnSpc>
        <a:spcBef>
          <a:spcPts val="500"/>
        </a:spcBef>
        <a:buFont typeface="Wingdings" charset="2"/>
        <a:buChar char="Ø"/>
        <a:defRPr sz="1800" kern="1200">
          <a:solidFill>
            <a:schemeClr val="tx1"/>
          </a:solidFill>
          <a:latin typeface="+mn-lt"/>
          <a:ea typeface="+mn-ea"/>
          <a:cs typeface="+mn-cs"/>
        </a:defRPr>
      </a:lvl4pPr>
      <a:lvl5pPr marL="2057359" indent="-228595" algn="l" defTabSz="914382"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50" indent="-228595" algn="l" defTabSz="914382"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41" indent="-228595" algn="l" defTabSz="914382"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32" indent="-228595" algn="l" defTabSz="914382"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22" indent="-228595" algn="l" defTabSz="914382"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82" rtl="0" eaLnBrk="1" latinLnBrk="0" hangingPunct="1">
        <a:defRPr sz="1800" kern="1200">
          <a:solidFill>
            <a:schemeClr val="tx1"/>
          </a:solidFill>
          <a:latin typeface="+mn-lt"/>
          <a:ea typeface="+mn-ea"/>
          <a:cs typeface="+mn-cs"/>
        </a:defRPr>
      </a:lvl1pPr>
      <a:lvl2pPr marL="457190" algn="l" defTabSz="914382" rtl="0" eaLnBrk="1" latinLnBrk="0" hangingPunct="1">
        <a:defRPr sz="1800" kern="1200">
          <a:solidFill>
            <a:schemeClr val="tx1"/>
          </a:solidFill>
          <a:latin typeface="+mn-lt"/>
          <a:ea typeface="+mn-ea"/>
          <a:cs typeface="+mn-cs"/>
        </a:defRPr>
      </a:lvl2pPr>
      <a:lvl3pPr marL="914382" algn="l" defTabSz="914382" rtl="0" eaLnBrk="1" latinLnBrk="0" hangingPunct="1">
        <a:defRPr sz="1800" kern="1200">
          <a:solidFill>
            <a:schemeClr val="tx1"/>
          </a:solidFill>
          <a:latin typeface="+mn-lt"/>
          <a:ea typeface="+mn-ea"/>
          <a:cs typeface="+mn-cs"/>
        </a:defRPr>
      </a:lvl3pPr>
      <a:lvl4pPr marL="1371572" algn="l" defTabSz="914382" rtl="0" eaLnBrk="1" latinLnBrk="0" hangingPunct="1">
        <a:defRPr sz="1800" kern="1200">
          <a:solidFill>
            <a:schemeClr val="tx1"/>
          </a:solidFill>
          <a:latin typeface="+mn-lt"/>
          <a:ea typeface="+mn-ea"/>
          <a:cs typeface="+mn-cs"/>
        </a:defRPr>
      </a:lvl4pPr>
      <a:lvl5pPr marL="1828764" algn="l" defTabSz="914382" rtl="0" eaLnBrk="1" latinLnBrk="0" hangingPunct="1">
        <a:defRPr sz="1800" kern="1200">
          <a:solidFill>
            <a:schemeClr val="tx1"/>
          </a:solidFill>
          <a:latin typeface="+mn-lt"/>
          <a:ea typeface="+mn-ea"/>
          <a:cs typeface="+mn-cs"/>
        </a:defRPr>
      </a:lvl5pPr>
      <a:lvl6pPr marL="2285954" algn="l" defTabSz="914382" rtl="0" eaLnBrk="1" latinLnBrk="0" hangingPunct="1">
        <a:defRPr sz="1800" kern="1200">
          <a:solidFill>
            <a:schemeClr val="tx1"/>
          </a:solidFill>
          <a:latin typeface="+mn-lt"/>
          <a:ea typeface="+mn-ea"/>
          <a:cs typeface="+mn-cs"/>
        </a:defRPr>
      </a:lvl6pPr>
      <a:lvl7pPr marL="2743145" algn="l" defTabSz="914382" rtl="0" eaLnBrk="1" latinLnBrk="0" hangingPunct="1">
        <a:defRPr sz="1800" kern="1200">
          <a:solidFill>
            <a:schemeClr val="tx1"/>
          </a:solidFill>
          <a:latin typeface="+mn-lt"/>
          <a:ea typeface="+mn-ea"/>
          <a:cs typeface="+mn-cs"/>
        </a:defRPr>
      </a:lvl7pPr>
      <a:lvl8pPr marL="3200336" algn="l" defTabSz="914382" rtl="0" eaLnBrk="1" latinLnBrk="0" hangingPunct="1">
        <a:defRPr sz="1800" kern="1200">
          <a:solidFill>
            <a:schemeClr val="tx1"/>
          </a:solidFill>
          <a:latin typeface="+mn-lt"/>
          <a:ea typeface="+mn-ea"/>
          <a:cs typeface="+mn-cs"/>
        </a:defRPr>
      </a:lvl8pPr>
      <a:lvl9pPr marL="3657528" algn="l" defTabSz="9143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7E35F8-2F1B-D12E-6098-C4E29380584E}"/>
              </a:ext>
            </a:extLst>
          </p:cNvPr>
          <p:cNvSpPr txBox="1">
            <a:spLocks noGrp="1" noChangeArrowheads="1"/>
          </p:cNvSpPr>
          <p:nvPr>
            <p:ph type="title" idx="4294967295"/>
          </p:nvPr>
        </p:nvSpPr>
        <p:spPr bwMode="auto">
          <a:xfrm>
            <a:off x="1432689" y="5237190"/>
            <a:ext cx="9326621" cy="1495794"/>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109728" tIns="54864" rIns="109728" bIns="54864" numCol="1" spcCol="0" rtlCol="0" fromWordArt="0" anchor="t" anchorCtr="0" forceAA="0" compatLnSpc="1">
            <a:prstTxWarp prst="textNoShape">
              <a:avLst/>
            </a:prstTxWarp>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855878"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A50001"/>
                </a:solidFill>
                <a:effectLst/>
                <a:uLnTx/>
                <a:uFillTx/>
                <a:latin typeface="Arial" charset="0"/>
                <a:ea typeface="ＭＳ Ｐゴシック" charset="-128"/>
                <a:cs typeface="+mn-cs"/>
              </a:rPr>
              <a:t>De Anza College</a:t>
            </a:r>
          </a:p>
          <a:p>
            <a:pPr marL="0" marR="0" lvl="0" indent="0" algn="ctr" defTabSz="855878"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A50001"/>
                </a:solidFill>
                <a:effectLst/>
                <a:uLnTx/>
                <a:uFillTx/>
                <a:latin typeface="Arial" charset="0"/>
                <a:ea typeface="ＭＳ Ｐゴシック" charset="-128"/>
                <a:cs typeface="+mn-cs"/>
              </a:rPr>
              <a:t>Enrollment and Outcomes</a:t>
            </a:r>
          </a:p>
          <a:p>
            <a:pPr marL="0" marR="0" lvl="0" indent="0" algn="ctr" defTabSz="855878"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A50001"/>
                </a:solidFill>
                <a:effectLst/>
                <a:uLnTx/>
                <a:uFillTx/>
                <a:latin typeface="Arial" charset="0"/>
                <a:ea typeface="ＭＳ Ｐゴシック" charset="-128"/>
                <a:cs typeface="+mn-cs"/>
              </a:rPr>
              <a:t>Complete July 21, 2026</a:t>
            </a:r>
          </a:p>
        </p:txBody>
      </p:sp>
      <p:pic>
        <p:nvPicPr>
          <p:cNvPr id="5" name="Picture 4">
            <a:extLst>
              <a:ext uri="{FF2B5EF4-FFF2-40B4-BE49-F238E27FC236}">
                <a16:creationId xmlns:a16="http://schemas.microsoft.com/office/drawing/2014/main" id="{B6E1C1B0-6A73-A33F-9391-6AF6957427B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b="18057"/>
          <a:stretch>
            <a:fillRect/>
          </a:stretch>
        </p:blipFill>
        <p:spPr>
          <a:xfrm>
            <a:off x="2485051" y="1389806"/>
            <a:ext cx="7221899" cy="3847384"/>
          </a:xfrm>
          <a:prstGeom prst="rect">
            <a:avLst/>
          </a:prstGeom>
          <a:ln w="44450">
            <a:solidFill>
              <a:schemeClr val="bg1"/>
            </a:solidFill>
          </a:ln>
        </p:spPr>
      </p:pic>
      <p:pic>
        <p:nvPicPr>
          <p:cNvPr id="4" name="Picture 3" descr="A red and black logo">
            <a:extLst>
              <a:ext uri="{FF2B5EF4-FFF2-40B4-BE49-F238E27FC236}">
                <a16:creationId xmlns:a16="http://schemas.microsoft.com/office/drawing/2014/main" id="{1425DB67-6CB9-20FA-500D-5B4DB03BC9F7}"/>
              </a:ext>
            </a:extLst>
          </p:cNvPr>
          <p:cNvPicPr>
            <a:picLocks noChangeAspect="1"/>
          </p:cNvPicPr>
          <p:nvPr/>
        </p:nvPicPr>
        <p:blipFill>
          <a:blip r:embed="rId4"/>
          <a:stretch>
            <a:fillRect/>
          </a:stretch>
        </p:blipFill>
        <p:spPr>
          <a:xfrm>
            <a:off x="4459630" y="359206"/>
            <a:ext cx="3272740" cy="736526"/>
          </a:xfrm>
          <a:prstGeom prst="rect">
            <a:avLst/>
          </a:prstGeom>
        </p:spPr>
      </p:pic>
    </p:spTree>
    <p:extLst>
      <p:ext uri="{BB962C8B-B14F-4D97-AF65-F5344CB8AC3E}">
        <p14:creationId xmlns:p14="http://schemas.microsoft.com/office/powerpoint/2010/main" val="196974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5052C3F-DA02-80C2-5939-3704F4D2E85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579E97D-D632-602F-DC05-148371A10899}"/>
              </a:ext>
            </a:extLst>
          </p:cNvPr>
          <p:cNvSpPr>
            <a:spLocks noGrp="1"/>
          </p:cNvSpPr>
          <p:nvPr>
            <p:ph type="title"/>
          </p:nvPr>
        </p:nvSpPr>
        <p:spPr>
          <a:xfrm>
            <a:off x="656217" y="3522715"/>
            <a:ext cx="6807200" cy="1553260"/>
          </a:xfrm>
        </p:spPr>
        <p:txBody>
          <a:bodyPr>
            <a:normAutofit fontScale="90000"/>
          </a:bodyPr>
          <a:lstStyle/>
          <a:p>
            <a:r>
              <a:rPr lang="en-US" sz="8000" dirty="0"/>
              <a:t>Enrollment Patterns by Service Area</a:t>
            </a:r>
          </a:p>
        </p:txBody>
      </p:sp>
      <p:pic>
        <p:nvPicPr>
          <p:cNvPr id="3" name="Picture 2">
            <a:extLst>
              <a:ext uri="{FF2B5EF4-FFF2-40B4-BE49-F238E27FC236}">
                <a16:creationId xmlns:a16="http://schemas.microsoft.com/office/drawing/2014/main" id="{902901AC-C033-1948-35CF-E12FD6A94B4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454036" y="1623576"/>
            <a:ext cx="6580456" cy="3798278"/>
          </a:xfrm>
          <a:prstGeom prst="rect">
            <a:avLst/>
          </a:prstGeom>
        </p:spPr>
      </p:pic>
    </p:spTree>
    <p:extLst>
      <p:ext uri="{BB962C8B-B14F-4D97-AF65-F5344CB8AC3E}">
        <p14:creationId xmlns:p14="http://schemas.microsoft.com/office/powerpoint/2010/main" val="3389160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6115B25-2036-C6CF-540E-7FE68FCF242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619E1FB-3874-982B-E5CC-91853914F211}"/>
              </a:ext>
            </a:extLst>
          </p:cNvPr>
          <p:cNvSpPr>
            <a:spLocks noGrp="1"/>
          </p:cNvSpPr>
          <p:nvPr>
            <p:ph type="title"/>
          </p:nvPr>
        </p:nvSpPr>
        <p:spPr>
          <a:xfrm>
            <a:off x="2291377" y="476308"/>
            <a:ext cx="9810975" cy="1325563"/>
          </a:xfrm>
        </p:spPr>
        <p:txBody>
          <a:bodyPr>
            <a:normAutofit fontScale="90000"/>
          </a:bodyPr>
          <a:lstStyle/>
          <a:p>
            <a:r>
              <a:rPr lang="en-US" dirty="0"/>
              <a:t>De Anza enrollment is comprised of 32% of students who reside within the district service area.</a:t>
            </a:r>
          </a:p>
        </p:txBody>
      </p:sp>
      <p:sp>
        <p:nvSpPr>
          <p:cNvPr id="6" name="TextBox 5">
            <a:extLst>
              <a:ext uri="{FF2B5EF4-FFF2-40B4-BE49-F238E27FC236}">
                <a16:creationId xmlns:a16="http://schemas.microsoft.com/office/drawing/2014/main" id="{E2A36C0D-710B-08F2-CF0E-B51CB80922AF}"/>
              </a:ext>
            </a:extLst>
          </p:cNvPr>
          <p:cNvSpPr txBox="1"/>
          <p:nvPr/>
        </p:nvSpPr>
        <p:spPr>
          <a:xfrm>
            <a:off x="3370418" y="6642556"/>
            <a:ext cx="8973932" cy="215444"/>
          </a:xfrm>
          <a:prstGeom prst="rect">
            <a:avLst/>
          </a:prstGeom>
          <a:noFill/>
        </p:spPr>
        <p:txBody>
          <a:bodyPr wrap="none" rtlCol="0">
            <a:spAutoFit/>
          </a:bodyPr>
          <a:lstStyle/>
          <a:p>
            <a:r>
              <a:rPr lang="en-US" sz="800" dirty="0"/>
              <a:t>All apportionment enrollments.  District Service Area : Cupertino, Sunnyvale, Santa Clara (part of), San Jose (part of), Saratoga (part of), </a:t>
            </a:r>
            <a:r>
              <a:rPr lang="es-ES" sz="800" dirty="0"/>
              <a:t>Los Altos, LA Hills, Mt. View, Palo Alto, Stanford</a:t>
            </a:r>
            <a:endParaRPr lang="en-US" sz="800" dirty="0"/>
          </a:p>
        </p:txBody>
      </p:sp>
      <p:pic>
        <p:nvPicPr>
          <p:cNvPr id="5" name="Picture 4" descr="Line graph showing student enrollment trends by district service area and college from 2021-2022 to 2025-2026. De Anza College (blue) enrollment rises from 28% to 32%, Foothill College (orange) remains steady around 30%, and districtwide enrollment (gray) stays near 30%.">
            <a:extLst>
              <a:ext uri="{FF2B5EF4-FFF2-40B4-BE49-F238E27FC236}">
                <a16:creationId xmlns:a16="http://schemas.microsoft.com/office/drawing/2014/main" id="{3CDE675D-775B-ECFA-A47D-CDE4A0BDD0E0}"/>
              </a:ext>
            </a:extLst>
          </p:cNvPr>
          <p:cNvPicPr>
            <a:picLocks noChangeAspect="1"/>
          </p:cNvPicPr>
          <p:nvPr/>
        </p:nvPicPr>
        <p:blipFill>
          <a:blip r:embed="rId3"/>
          <a:stretch>
            <a:fillRect/>
          </a:stretch>
        </p:blipFill>
        <p:spPr>
          <a:xfrm>
            <a:off x="1878053" y="1891433"/>
            <a:ext cx="8762164" cy="4572000"/>
          </a:xfrm>
          <a:prstGeom prst="rect">
            <a:avLst/>
          </a:prstGeom>
        </p:spPr>
      </p:pic>
    </p:spTree>
    <p:extLst>
      <p:ext uri="{BB962C8B-B14F-4D97-AF65-F5344CB8AC3E}">
        <p14:creationId xmlns:p14="http://schemas.microsoft.com/office/powerpoint/2010/main" val="1187928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6D1FAAD-7339-E9DC-2C47-517E87670C5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902854C-9167-23C0-829C-330B1DBDF6F8}"/>
              </a:ext>
            </a:extLst>
          </p:cNvPr>
          <p:cNvSpPr>
            <a:spLocks noGrp="1"/>
          </p:cNvSpPr>
          <p:nvPr>
            <p:ph type="title"/>
          </p:nvPr>
        </p:nvSpPr>
        <p:spPr>
          <a:xfrm>
            <a:off x="2588206" y="114473"/>
            <a:ext cx="9470444" cy="1325563"/>
          </a:xfrm>
        </p:spPr>
        <p:txBody>
          <a:bodyPr>
            <a:normAutofit fontScale="90000"/>
          </a:bodyPr>
          <a:lstStyle/>
          <a:p>
            <a:r>
              <a:rPr lang="en-US" dirty="0"/>
              <a:t>Half of De Anza’s enrollment outside the district service area is within Santa Clara County.</a:t>
            </a:r>
          </a:p>
        </p:txBody>
      </p:sp>
      <p:sp>
        <p:nvSpPr>
          <p:cNvPr id="10" name="TextBox 9">
            <a:extLst>
              <a:ext uri="{FF2B5EF4-FFF2-40B4-BE49-F238E27FC236}">
                <a16:creationId xmlns:a16="http://schemas.microsoft.com/office/drawing/2014/main" id="{09A5EDC2-E599-7094-2F6E-0C2B700B6D99}"/>
              </a:ext>
            </a:extLst>
          </p:cNvPr>
          <p:cNvSpPr txBox="1"/>
          <p:nvPr/>
        </p:nvSpPr>
        <p:spPr>
          <a:xfrm>
            <a:off x="8354090" y="6642556"/>
            <a:ext cx="3837910" cy="215444"/>
          </a:xfrm>
          <a:prstGeom prst="rect">
            <a:avLst/>
          </a:prstGeom>
          <a:noFill/>
        </p:spPr>
        <p:txBody>
          <a:bodyPr wrap="none" rtlCol="0">
            <a:spAutoFit/>
          </a:bodyPr>
          <a:lstStyle/>
          <a:p>
            <a:r>
              <a:rPr lang="en-US" sz="800" dirty="0"/>
              <a:t>All apportionment enrollments in 2025-26. N’s represent student headcount. </a:t>
            </a:r>
          </a:p>
        </p:txBody>
      </p:sp>
      <p:pic>
        <p:nvPicPr>
          <p:cNvPr id="7" name="Picture 6" descr="Horizontal bar chart showing De Anza enrollment distribution by region, highlighting percentage contributions from various areas. Santa Clara County outside FHDA District leads with 49%, followed by District Service Area at 32%, while N Peninsula registers 0%.">
            <a:extLst>
              <a:ext uri="{FF2B5EF4-FFF2-40B4-BE49-F238E27FC236}">
                <a16:creationId xmlns:a16="http://schemas.microsoft.com/office/drawing/2014/main" id="{90F37062-BF40-1B95-6C8E-FFEE5F93CE4E}"/>
              </a:ext>
            </a:extLst>
          </p:cNvPr>
          <p:cNvPicPr>
            <a:picLocks noChangeAspect="1"/>
          </p:cNvPicPr>
          <p:nvPr/>
        </p:nvPicPr>
        <p:blipFill>
          <a:blip r:embed="rId3"/>
          <a:stretch>
            <a:fillRect/>
          </a:stretch>
        </p:blipFill>
        <p:spPr>
          <a:xfrm>
            <a:off x="2760327" y="1755296"/>
            <a:ext cx="8458201" cy="4572000"/>
          </a:xfrm>
          <a:prstGeom prst="rect">
            <a:avLst/>
          </a:prstGeom>
        </p:spPr>
      </p:pic>
    </p:spTree>
    <p:extLst>
      <p:ext uri="{BB962C8B-B14F-4D97-AF65-F5344CB8AC3E}">
        <p14:creationId xmlns:p14="http://schemas.microsoft.com/office/powerpoint/2010/main" val="1065164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D628194-5B26-008A-E37B-BA903CA1346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1038E8-C8C1-219D-FC70-CBFF005B9D79}"/>
              </a:ext>
            </a:extLst>
          </p:cNvPr>
          <p:cNvSpPr>
            <a:spLocks noGrp="1"/>
          </p:cNvSpPr>
          <p:nvPr>
            <p:ph type="title"/>
          </p:nvPr>
        </p:nvSpPr>
        <p:spPr>
          <a:xfrm>
            <a:off x="2183802" y="163105"/>
            <a:ext cx="10008198" cy="1325563"/>
          </a:xfrm>
        </p:spPr>
        <p:txBody>
          <a:bodyPr>
            <a:normAutofit/>
          </a:bodyPr>
          <a:lstStyle/>
          <a:p>
            <a:r>
              <a:rPr lang="en-US" dirty="0"/>
              <a:t>Student enrollment is concentrated across the south peninsula.</a:t>
            </a:r>
          </a:p>
        </p:txBody>
      </p:sp>
      <p:sp>
        <p:nvSpPr>
          <p:cNvPr id="3" name="TextBox 2">
            <a:extLst>
              <a:ext uri="{FF2B5EF4-FFF2-40B4-BE49-F238E27FC236}">
                <a16:creationId xmlns:a16="http://schemas.microsoft.com/office/drawing/2014/main" id="{AF417885-FF1E-D38E-D9B5-DA27C8CBC2A5}"/>
              </a:ext>
            </a:extLst>
          </p:cNvPr>
          <p:cNvSpPr txBox="1"/>
          <p:nvPr/>
        </p:nvSpPr>
        <p:spPr>
          <a:xfrm>
            <a:off x="10073308" y="6642556"/>
            <a:ext cx="2242922" cy="215444"/>
          </a:xfrm>
          <a:prstGeom prst="rect">
            <a:avLst/>
          </a:prstGeom>
          <a:noFill/>
        </p:spPr>
        <p:txBody>
          <a:bodyPr wrap="none" rtlCol="0">
            <a:spAutoFit/>
          </a:bodyPr>
          <a:lstStyle/>
          <a:p>
            <a:r>
              <a:rPr lang="en-US" sz="800" dirty="0"/>
              <a:t>All apportionment enrollments in 2025-26. </a:t>
            </a:r>
          </a:p>
        </p:txBody>
      </p:sp>
      <p:pic>
        <p:nvPicPr>
          <p:cNvPr id="5" name="Picture 4">
            <a:extLst>
              <a:ext uri="{FF2B5EF4-FFF2-40B4-BE49-F238E27FC236}">
                <a16:creationId xmlns:a16="http://schemas.microsoft.com/office/drawing/2014/main" id="{89E826E7-3B28-A81C-87A8-6C8CBBE6876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506993" y="1609846"/>
            <a:ext cx="6326135" cy="5032710"/>
          </a:xfrm>
          <a:prstGeom prst="rect">
            <a:avLst/>
          </a:prstGeom>
        </p:spPr>
      </p:pic>
    </p:spTree>
    <p:extLst>
      <p:ext uri="{BB962C8B-B14F-4D97-AF65-F5344CB8AC3E}">
        <p14:creationId xmlns:p14="http://schemas.microsoft.com/office/powerpoint/2010/main" val="2379901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E2E7144-9E1E-03AF-AFF7-3A2709B9D71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42E488E-82BC-CF06-F64C-DFF3908C8D83}"/>
              </a:ext>
            </a:extLst>
          </p:cNvPr>
          <p:cNvSpPr>
            <a:spLocks noGrp="1"/>
          </p:cNvSpPr>
          <p:nvPr>
            <p:ph type="title"/>
          </p:nvPr>
        </p:nvSpPr>
        <p:spPr>
          <a:xfrm>
            <a:off x="2291377" y="308577"/>
            <a:ext cx="9595149" cy="1325563"/>
          </a:xfrm>
        </p:spPr>
        <p:txBody>
          <a:bodyPr>
            <a:normAutofit fontScale="90000"/>
          </a:bodyPr>
          <a:lstStyle/>
          <a:p>
            <a:r>
              <a:rPr lang="en-US" dirty="0"/>
              <a:t>A greater proportion of students who identify as Asian, Black, Filipinx, Latinx and white reside outside the district service area than within. </a:t>
            </a:r>
          </a:p>
        </p:txBody>
      </p:sp>
      <p:sp>
        <p:nvSpPr>
          <p:cNvPr id="3" name="TextBox 2">
            <a:extLst>
              <a:ext uri="{FF2B5EF4-FFF2-40B4-BE49-F238E27FC236}">
                <a16:creationId xmlns:a16="http://schemas.microsoft.com/office/drawing/2014/main" id="{E6B798EA-4B3E-922B-4F39-07E183E1091B}"/>
              </a:ext>
            </a:extLst>
          </p:cNvPr>
          <p:cNvSpPr txBox="1"/>
          <p:nvPr/>
        </p:nvSpPr>
        <p:spPr>
          <a:xfrm>
            <a:off x="2804494" y="6642556"/>
            <a:ext cx="9387506" cy="215444"/>
          </a:xfrm>
          <a:prstGeom prst="rect">
            <a:avLst/>
          </a:prstGeom>
          <a:noFill/>
        </p:spPr>
        <p:txBody>
          <a:bodyPr wrap="none" rtlCol="0">
            <a:spAutoFit/>
          </a:bodyPr>
          <a:lstStyle/>
          <a:p>
            <a:r>
              <a:rPr lang="en-US" sz="800" dirty="0"/>
              <a:t>All apportionment enrollments in 2025-26.  District Service Area : Cupertino, Sunnyvale, Santa Clara (part of), San Jose (part of), Saratoga (part of), </a:t>
            </a:r>
            <a:r>
              <a:rPr lang="es-ES" sz="800" dirty="0"/>
              <a:t>Los Altos, LA Hills, Mt. View, Palo Alto, Stanford</a:t>
            </a:r>
            <a:endParaRPr lang="en-US" sz="800" dirty="0"/>
          </a:p>
        </p:txBody>
      </p:sp>
      <p:pic>
        <p:nvPicPr>
          <p:cNvPr id="8" name="Picture 7" descr="Bar chart showing De Anza enrollment percentages by ethnicity across District Service Area and All Other Areas. District Service Area has highest Asian enrollment at 15%, while All Other Areas show higher Latinx (19%) and White (11%) percentages, with other ethnicities below 6%.">
            <a:extLst>
              <a:ext uri="{FF2B5EF4-FFF2-40B4-BE49-F238E27FC236}">
                <a16:creationId xmlns:a16="http://schemas.microsoft.com/office/drawing/2014/main" id="{E33AC6D2-2007-CFFC-9864-88ACD47AA765}"/>
              </a:ext>
            </a:extLst>
          </p:cNvPr>
          <p:cNvPicPr>
            <a:picLocks noChangeAspect="1"/>
          </p:cNvPicPr>
          <p:nvPr/>
        </p:nvPicPr>
        <p:blipFill>
          <a:blip r:embed="rId3"/>
          <a:stretch>
            <a:fillRect/>
          </a:stretch>
        </p:blipFill>
        <p:spPr>
          <a:xfrm>
            <a:off x="2291377" y="1852348"/>
            <a:ext cx="8269432" cy="4572000"/>
          </a:xfrm>
          <a:prstGeom prst="rect">
            <a:avLst/>
          </a:prstGeom>
        </p:spPr>
      </p:pic>
    </p:spTree>
    <p:extLst>
      <p:ext uri="{BB962C8B-B14F-4D97-AF65-F5344CB8AC3E}">
        <p14:creationId xmlns:p14="http://schemas.microsoft.com/office/powerpoint/2010/main" val="2103096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0D71717-876E-33D1-6D22-4B1CE29317E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43B46D-BFD2-F4C6-B3DF-D9FED9CDAA25}"/>
              </a:ext>
            </a:extLst>
          </p:cNvPr>
          <p:cNvSpPr>
            <a:spLocks noGrp="1"/>
          </p:cNvSpPr>
          <p:nvPr>
            <p:ph type="title"/>
          </p:nvPr>
        </p:nvSpPr>
        <p:spPr>
          <a:xfrm>
            <a:off x="2614108" y="365125"/>
            <a:ext cx="8739692" cy="1325563"/>
          </a:xfrm>
        </p:spPr>
        <p:txBody>
          <a:bodyPr>
            <a:normAutofit fontScale="90000"/>
          </a:bodyPr>
          <a:lstStyle/>
          <a:p>
            <a:r>
              <a:rPr lang="en-US" dirty="0"/>
              <a:t>A larger proportion of our students under 24 years of age reside outside our district service area.</a:t>
            </a:r>
          </a:p>
        </p:txBody>
      </p:sp>
      <p:sp>
        <p:nvSpPr>
          <p:cNvPr id="9" name="TextBox 8">
            <a:extLst>
              <a:ext uri="{FF2B5EF4-FFF2-40B4-BE49-F238E27FC236}">
                <a16:creationId xmlns:a16="http://schemas.microsoft.com/office/drawing/2014/main" id="{DF418160-9B20-33F9-1BC0-AA3B100D6588}"/>
              </a:ext>
            </a:extLst>
          </p:cNvPr>
          <p:cNvSpPr txBox="1"/>
          <p:nvPr/>
        </p:nvSpPr>
        <p:spPr>
          <a:xfrm>
            <a:off x="2807567" y="6642556"/>
            <a:ext cx="9474068" cy="215444"/>
          </a:xfrm>
          <a:prstGeom prst="rect">
            <a:avLst/>
          </a:prstGeom>
          <a:noFill/>
        </p:spPr>
        <p:txBody>
          <a:bodyPr wrap="none" rtlCol="0">
            <a:spAutoFit/>
          </a:bodyPr>
          <a:lstStyle/>
          <a:p>
            <a:r>
              <a:rPr lang="en-US" sz="800" dirty="0"/>
              <a:t>All apportionment enrollments in 2025-26.  District Service Area : Cupertino, Sunnyvale, Santa Clara (part of), San Jose (part of), Saratoga (part of), </a:t>
            </a:r>
            <a:r>
              <a:rPr lang="es-ES" sz="800" dirty="0"/>
              <a:t>Los Altos, LA Hills, Mt. View, Palo Alto, Stanford</a:t>
            </a:r>
            <a:endParaRPr lang="en-US" sz="800" dirty="0"/>
          </a:p>
        </p:txBody>
      </p:sp>
      <p:pic>
        <p:nvPicPr>
          <p:cNvPr id="7" name="Picture 6" descr="Bar chart showing De Anza enrollment percentages by age group and district service area, comparing District Service Area (maroon bars) with All Other Areas (yellow bars). Highest enrollment occurs in 19 or less age group with 14% from District Service Area and 27% from All Other Areas, while enrollment decreases significantly in older age groups.">
            <a:extLst>
              <a:ext uri="{FF2B5EF4-FFF2-40B4-BE49-F238E27FC236}">
                <a16:creationId xmlns:a16="http://schemas.microsoft.com/office/drawing/2014/main" id="{2AC9B541-573B-2E44-C941-DEF7F2C33F73}"/>
              </a:ext>
            </a:extLst>
          </p:cNvPr>
          <p:cNvPicPr>
            <a:picLocks noChangeAspect="1"/>
          </p:cNvPicPr>
          <p:nvPr/>
        </p:nvPicPr>
        <p:blipFill>
          <a:blip r:embed="rId3"/>
          <a:stretch>
            <a:fillRect/>
          </a:stretch>
        </p:blipFill>
        <p:spPr>
          <a:xfrm>
            <a:off x="2807567" y="1920875"/>
            <a:ext cx="7955915" cy="4572000"/>
          </a:xfrm>
          <a:prstGeom prst="rect">
            <a:avLst/>
          </a:prstGeom>
        </p:spPr>
      </p:pic>
    </p:spTree>
    <p:extLst>
      <p:ext uri="{BB962C8B-B14F-4D97-AF65-F5344CB8AC3E}">
        <p14:creationId xmlns:p14="http://schemas.microsoft.com/office/powerpoint/2010/main" val="294996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F70A5B5-06A3-5E5C-705E-4FD4042CE0A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75E6538-43A0-9D02-EB8C-2B7F76CC205E}"/>
              </a:ext>
            </a:extLst>
          </p:cNvPr>
          <p:cNvSpPr>
            <a:spLocks noGrp="1"/>
          </p:cNvSpPr>
          <p:nvPr>
            <p:ph type="title"/>
          </p:nvPr>
        </p:nvSpPr>
        <p:spPr>
          <a:xfrm>
            <a:off x="2302136" y="319405"/>
            <a:ext cx="9676504" cy="1325563"/>
          </a:xfrm>
        </p:spPr>
        <p:txBody>
          <a:bodyPr>
            <a:normAutofit fontScale="90000"/>
          </a:bodyPr>
          <a:lstStyle/>
          <a:p>
            <a:r>
              <a:rPr lang="en-US" sz="3800" dirty="0"/>
              <a:t>A higher rate of De Anza students who reside outside the district service area are low income, first gen and PELL recipients. </a:t>
            </a:r>
          </a:p>
        </p:txBody>
      </p:sp>
      <p:sp>
        <p:nvSpPr>
          <p:cNvPr id="11" name="TextBox 10">
            <a:extLst>
              <a:ext uri="{FF2B5EF4-FFF2-40B4-BE49-F238E27FC236}">
                <a16:creationId xmlns:a16="http://schemas.microsoft.com/office/drawing/2014/main" id="{46184A6E-F53F-53C1-04D7-8B794CE8E1D3}"/>
              </a:ext>
            </a:extLst>
          </p:cNvPr>
          <p:cNvSpPr txBox="1"/>
          <p:nvPr/>
        </p:nvSpPr>
        <p:spPr>
          <a:xfrm>
            <a:off x="2381092" y="6631761"/>
            <a:ext cx="10126490" cy="215444"/>
          </a:xfrm>
          <a:prstGeom prst="rect">
            <a:avLst/>
          </a:prstGeom>
          <a:noFill/>
        </p:spPr>
        <p:txBody>
          <a:bodyPr wrap="none" rtlCol="0">
            <a:spAutoFit/>
          </a:bodyPr>
          <a:lstStyle/>
          <a:p>
            <a:r>
              <a:rPr lang="en-US" sz="800" dirty="0"/>
              <a:t>Low income is defined as a family of 4 at $50,000. First generation no parent or guardian has any college experience. PELL is often used as an indicator for low income. Indicators are not mutually exclusive. </a:t>
            </a:r>
          </a:p>
        </p:txBody>
      </p:sp>
      <p:sp>
        <p:nvSpPr>
          <p:cNvPr id="5" name="TextBox 4">
            <a:extLst>
              <a:ext uri="{FF2B5EF4-FFF2-40B4-BE49-F238E27FC236}">
                <a16:creationId xmlns:a16="http://schemas.microsoft.com/office/drawing/2014/main" id="{1846A718-85B4-816C-A8D4-03B37D1CE57D}"/>
              </a:ext>
            </a:extLst>
          </p:cNvPr>
          <p:cNvSpPr txBox="1"/>
          <p:nvPr/>
        </p:nvSpPr>
        <p:spPr>
          <a:xfrm>
            <a:off x="2813080" y="6492875"/>
            <a:ext cx="9474068" cy="215444"/>
          </a:xfrm>
          <a:prstGeom prst="rect">
            <a:avLst/>
          </a:prstGeom>
          <a:noFill/>
        </p:spPr>
        <p:txBody>
          <a:bodyPr wrap="none" rtlCol="0">
            <a:spAutoFit/>
          </a:bodyPr>
          <a:lstStyle/>
          <a:p>
            <a:r>
              <a:rPr lang="en-US" sz="800" dirty="0"/>
              <a:t>All apportionment enrollments in 2025-26.  District Service Area : Cupertino, Sunnyvale, Santa Clara (part of), San Jose (part of), Saratoga (part of), </a:t>
            </a:r>
            <a:r>
              <a:rPr lang="es-ES" sz="800" dirty="0"/>
              <a:t>Los Altos, LA Hills, Mt. View, Palo Alto, Stanford</a:t>
            </a:r>
            <a:endParaRPr lang="en-US" sz="800" dirty="0"/>
          </a:p>
        </p:txBody>
      </p:sp>
      <p:pic>
        <p:nvPicPr>
          <p:cNvPr id="8" name="Picture 7" descr="Bar chart showing De Anza enrollment percentages by socioeconomic status categories and district service area. It compares low income, first generation college students, and PELL recipients between district service area (red bars) and all other areas (yellow bars), highlighting higher enrollment percentages from all other areas across all categories.">
            <a:extLst>
              <a:ext uri="{FF2B5EF4-FFF2-40B4-BE49-F238E27FC236}">
                <a16:creationId xmlns:a16="http://schemas.microsoft.com/office/drawing/2014/main" id="{38D90207-EC0D-3B01-0881-54FB0BF74551}"/>
              </a:ext>
            </a:extLst>
          </p:cNvPr>
          <p:cNvPicPr>
            <a:picLocks noChangeAspect="1"/>
          </p:cNvPicPr>
          <p:nvPr/>
        </p:nvPicPr>
        <p:blipFill>
          <a:blip r:embed="rId3"/>
          <a:stretch>
            <a:fillRect/>
          </a:stretch>
        </p:blipFill>
        <p:spPr>
          <a:xfrm>
            <a:off x="2970706" y="1781989"/>
            <a:ext cx="7955915" cy="4572000"/>
          </a:xfrm>
          <a:prstGeom prst="rect">
            <a:avLst/>
          </a:prstGeom>
        </p:spPr>
      </p:pic>
    </p:spTree>
    <p:extLst>
      <p:ext uri="{BB962C8B-B14F-4D97-AF65-F5344CB8AC3E}">
        <p14:creationId xmlns:p14="http://schemas.microsoft.com/office/powerpoint/2010/main" val="2260188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B6D3824-6E2B-FA64-0FA9-B1762D9EB48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6674E7-4C15-3FA7-CABD-733D44688EDA}"/>
              </a:ext>
            </a:extLst>
          </p:cNvPr>
          <p:cNvSpPr>
            <a:spLocks noGrp="1"/>
          </p:cNvSpPr>
          <p:nvPr>
            <p:ph type="title"/>
          </p:nvPr>
        </p:nvSpPr>
        <p:spPr>
          <a:xfrm>
            <a:off x="2287402" y="269432"/>
            <a:ext cx="9474068" cy="1325563"/>
          </a:xfrm>
        </p:spPr>
        <p:txBody>
          <a:bodyPr>
            <a:normAutofit fontScale="90000"/>
          </a:bodyPr>
          <a:lstStyle/>
          <a:p>
            <a:r>
              <a:rPr lang="en-US" dirty="0"/>
              <a:t>A larger proportion of De Anza students with a transfer goal reside outside the district service area than within. </a:t>
            </a:r>
          </a:p>
        </p:txBody>
      </p:sp>
      <p:pic>
        <p:nvPicPr>
          <p:cNvPr id="8" name="Picture 7" descr="Bar chart showing De Anza enrollment percentages by education goal and district service area. Transfer goal has highest enrollment with 18% in district service area and 44% in all other areas, followed by all other goals at 10% and 16%, while degree and certificate goals have lower enrollment below 6%.">
            <a:extLst>
              <a:ext uri="{FF2B5EF4-FFF2-40B4-BE49-F238E27FC236}">
                <a16:creationId xmlns:a16="http://schemas.microsoft.com/office/drawing/2014/main" id="{11343034-663D-1D57-019F-2B2FD2CD2AA4}"/>
              </a:ext>
            </a:extLst>
          </p:cNvPr>
          <p:cNvPicPr>
            <a:picLocks noChangeAspect="1"/>
          </p:cNvPicPr>
          <p:nvPr/>
        </p:nvPicPr>
        <p:blipFill>
          <a:blip r:embed="rId3"/>
          <a:stretch>
            <a:fillRect/>
          </a:stretch>
        </p:blipFill>
        <p:spPr>
          <a:xfrm>
            <a:off x="2658734" y="1827991"/>
            <a:ext cx="7955915" cy="4572000"/>
          </a:xfrm>
          <a:prstGeom prst="rect">
            <a:avLst/>
          </a:prstGeom>
        </p:spPr>
      </p:pic>
      <p:sp>
        <p:nvSpPr>
          <p:cNvPr id="11" name="TextBox 10">
            <a:extLst>
              <a:ext uri="{FF2B5EF4-FFF2-40B4-BE49-F238E27FC236}">
                <a16:creationId xmlns:a16="http://schemas.microsoft.com/office/drawing/2014/main" id="{76167B8D-D9D5-B1EA-3DCE-DCF75AC27DB6}"/>
              </a:ext>
            </a:extLst>
          </p:cNvPr>
          <p:cNvSpPr txBox="1"/>
          <p:nvPr/>
        </p:nvSpPr>
        <p:spPr>
          <a:xfrm>
            <a:off x="8373178" y="6480846"/>
            <a:ext cx="3938899" cy="215444"/>
          </a:xfrm>
          <a:prstGeom prst="rect">
            <a:avLst/>
          </a:prstGeom>
          <a:noFill/>
        </p:spPr>
        <p:txBody>
          <a:bodyPr wrap="none" rtlCol="0">
            <a:spAutoFit/>
          </a:bodyPr>
          <a:lstStyle/>
          <a:p>
            <a:r>
              <a:rPr lang="en-US" sz="800" dirty="0"/>
              <a:t>All other education goals includes career upskilling and personal enrichment. </a:t>
            </a:r>
          </a:p>
        </p:txBody>
      </p:sp>
      <p:sp>
        <p:nvSpPr>
          <p:cNvPr id="3" name="TextBox 2">
            <a:extLst>
              <a:ext uri="{FF2B5EF4-FFF2-40B4-BE49-F238E27FC236}">
                <a16:creationId xmlns:a16="http://schemas.microsoft.com/office/drawing/2014/main" id="{A2591801-3ED9-4BDD-3EDA-69BDD799E3C5}"/>
              </a:ext>
            </a:extLst>
          </p:cNvPr>
          <p:cNvSpPr txBox="1"/>
          <p:nvPr/>
        </p:nvSpPr>
        <p:spPr>
          <a:xfrm>
            <a:off x="2804142" y="6642556"/>
            <a:ext cx="9474068" cy="215444"/>
          </a:xfrm>
          <a:prstGeom prst="rect">
            <a:avLst/>
          </a:prstGeom>
          <a:noFill/>
        </p:spPr>
        <p:txBody>
          <a:bodyPr wrap="none" rtlCol="0">
            <a:spAutoFit/>
          </a:bodyPr>
          <a:lstStyle/>
          <a:p>
            <a:r>
              <a:rPr lang="en-US" sz="800" dirty="0"/>
              <a:t>All apportionment enrollments in 2025-26.  District Service Area : Cupertino, Sunnyvale, Santa Clara (part of), San Jose (part of), Saratoga (part of), </a:t>
            </a:r>
            <a:r>
              <a:rPr lang="es-ES" sz="800" dirty="0"/>
              <a:t>Los Altos, LA Hills, Mt. View, Palo Alto, Stanford</a:t>
            </a:r>
            <a:endParaRPr lang="en-US" sz="800" dirty="0"/>
          </a:p>
        </p:txBody>
      </p:sp>
    </p:spTree>
    <p:extLst>
      <p:ext uri="{BB962C8B-B14F-4D97-AF65-F5344CB8AC3E}">
        <p14:creationId xmlns:p14="http://schemas.microsoft.com/office/powerpoint/2010/main" val="3823831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10DDEE7-56B9-32BC-789A-11B1BBE50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1E27B6C-54E4-52E2-D630-174DE91243A5}"/>
              </a:ext>
            </a:extLst>
          </p:cNvPr>
          <p:cNvSpPr>
            <a:spLocks noGrp="1"/>
          </p:cNvSpPr>
          <p:nvPr>
            <p:ph type="title"/>
          </p:nvPr>
        </p:nvSpPr>
        <p:spPr>
          <a:xfrm>
            <a:off x="2366682" y="269432"/>
            <a:ext cx="9520518" cy="1325563"/>
          </a:xfrm>
        </p:spPr>
        <p:txBody>
          <a:bodyPr>
            <a:normAutofit fontScale="90000"/>
          </a:bodyPr>
          <a:lstStyle/>
          <a:p>
            <a:r>
              <a:rPr lang="en-US" dirty="0"/>
              <a:t>De Anza dual enrolled high school reside within the district service area at a higher rate.</a:t>
            </a:r>
          </a:p>
        </p:txBody>
      </p:sp>
      <p:sp>
        <p:nvSpPr>
          <p:cNvPr id="5" name="TextBox 4">
            <a:extLst>
              <a:ext uri="{FF2B5EF4-FFF2-40B4-BE49-F238E27FC236}">
                <a16:creationId xmlns:a16="http://schemas.microsoft.com/office/drawing/2014/main" id="{9CF72DCD-E2BD-4B2D-3D2E-B4B57F8E6F8D}"/>
              </a:ext>
            </a:extLst>
          </p:cNvPr>
          <p:cNvSpPr txBox="1"/>
          <p:nvPr/>
        </p:nvSpPr>
        <p:spPr>
          <a:xfrm>
            <a:off x="5620970" y="6688723"/>
            <a:ext cx="6571030" cy="338554"/>
          </a:xfrm>
          <a:prstGeom prst="rect">
            <a:avLst/>
          </a:prstGeom>
          <a:noFill/>
        </p:spPr>
        <p:txBody>
          <a:bodyPr wrap="none" rtlCol="0">
            <a:spAutoFit/>
          </a:bodyPr>
          <a:lstStyle/>
          <a:p>
            <a:r>
              <a:rPr lang="en-US" sz="800" dirty="0"/>
              <a:t>Dual enrollment high schools includes: Cupertino, Fremont, Homestead, Lynbrook, Monta Vista, Gunn. All apportionment enrollments. </a:t>
            </a:r>
          </a:p>
          <a:p>
            <a:endParaRPr lang="en-US" sz="800" dirty="0"/>
          </a:p>
        </p:txBody>
      </p:sp>
      <p:pic>
        <p:nvPicPr>
          <p:cNvPr id="3" name="Picture 2" descr="Bar chart showing high school dual enrollment percentages by district service area from 2021-2022 to 2025-2026. District service area remains steady at 4% each year, while all other areas increase slightly from 2% to 3% by 2025-2026, with maroon and yellow bars representing each category.">
            <a:extLst>
              <a:ext uri="{FF2B5EF4-FFF2-40B4-BE49-F238E27FC236}">
                <a16:creationId xmlns:a16="http://schemas.microsoft.com/office/drawing/2014/main" id="{44CD7CF4-3C31-B848-C2F9-3748C0A829B5}"/>
              </a:ext>
            </a:extLst>
          </p:cNvPr>
          <p:cNvPicPr>
            <a:picLocks noChangeAspect="1"/>
          </p:cNvPicPr>
          <p:nvPr/>
        </p:nvPicPr>
        <p:blipFill>
          <a:blip r:embed="rId3"/>
          <a:stretch>
            <a:fillRect/>
          </a:stretch>
        </p:blipFill>
        <p:spPr>
          <a:xfrm>
            <a:off x="2525157" y="1752527"/>
            <a:ext cx="8008955" cy="4572000"/>
          </a:xfrm>
          <a:prstGeom prst="rect">
            <a:avLst/>
          </a:prstGeom>
        </p:spPr>
      </p:pic>
    </p:spTree>
    <p:extLst>
      <p:ext uri="{BB962C8B-B14F-4D97-AF65-F5344CB8AC3E}">
        <p14:creationId xmlns:p14="http://schemas.microsoft.com/office/powerpoint/2010/main" val="3901044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5B2E111-657F-250D-38A0-0381580389E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5762CD8-3D38-5B7B-EC5D-08BC55BE0E41}"/>
              </a:ext>
            </a:extLst>
          </p:cNvPr>
          <p:cNvSpPr>
            <a:spLocks noGrp="1"/>
          </p:cNvSpPr>
          <p:nvPr>
            <p:ph type="title"/>
          </p:nvPr>
        </p:nvSpPr>
        <p:spPr>
          <a:xfrm>
            <a:off x="901700" y="3213100"/>
            <a:ext cx="6807200" cy="1553260"/>
          </a:xfrm>
        </p:spPr>
        <p:txBody>
          <a:bodyPr>
            <a:normAutofit fontScale="90000"/>
          </a:bodyPr>
          <a:lstStyle/>
          <a:p>
            <a:r>
              <a:rPr lang="en-US" sz="8000" dirty="0"/>
              <a:t>Enrollment Patterns by Modality</a:t>
            </a:r>
          </a:p>
        </p:txBody>
      </p:sp>
      <p:pic>
        <p:nvPicPr>
          <p:cNvPr id="3" name="Picture 2">
            <a:extLst>
              <a:ext uri="{FF2B5EF4-FFF2-40B4-BE49-F238E27FC236}">
                <a16:creationId xmlns:a16="http://schemas.microsoft.com/office/drawing/2014/main" id="{96EC0420-E36B-042C-6B4B-5B66163A1F4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096000" y="1220297"/>
            <a:ext cx="5578323" cy="3985605"/>
          </a:xfrm>
          <a:prstGeom prst="rect">
            <a:avLst/>
          </a:prstGeom>
        </p:spPr>
      </p:pic>
    </p:spTree>
    <p:extLst>
      <p:ext uri="{BB962C8B-B14F-4D97-AF65-F5344CB8AC3E}">
        <p14:creationId xmlns:p14="http://schemas.microsoft.com/office/powerpoint/2010/main" val="979049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AF447B6-2C24-F35F-4DD5-026FC8DD6300}"/>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9A29FB9A-4467-23A2-4E84-E46BB534EA6F}"/>
              </a:ext>
            </a:extLst>
          </p:cNvPr>
          <p:cNvSpPr txBox="1">
            <a:spLocks noGrp="1" noChangeArrowheads="1"/>
          </p:cNvSpPr>
          <p:nvPr>
            <p:ph type="title" idx="4294967295"/>
          </p:nvPr>
        </p:nvSpPr>
        <p:spPr bwMode="auto">
          <a:xfrm>
            <a:off x="246505" y="2758047"/>
            <a:ext cx="6659903" cy="1034129"/>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109728" tIns="54864" rIns="109728" bIns="54864" numCol="1" spcCol="0" rtlCol="0" fromWordArt="0" anchor="t" anchorCtr="0" forceAA="0" compatLnSpc="1">
            <a:prstTxWarp prst="textNoShape">
              <a:avLst/>
            </a:prstTxWarp>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855878"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dirty="0">
                <a:ln>
                  <a:noFill/>
                </a:ln>
                <a:solidFill>
                  <a:srgbClr val="A50001"/>
                </a:solidFill>
                <a:effectLst/>
                <a:uLnTx/>
                <a:uFillTx/>
                <a:latin typeface="Arial"/>
                <a:ea typeface="ＭＳ Ｐゴシック"/>
                <a:cs typeface="Arial"/>
              </a:rPr>
              <a:t>Our Programs</a:t>
            </a:r>
            <a:endParaRPr kumimoji="0" lang="en-US" altLang="en-US" sz="6000" b="0" i="0" u="none" strike="noStrike" kern="1200" cap="none" spc="0" normalizeH="0" baseline="0" noProof="0" dirty="0">
              <a:ln>
                <a:noFill/>
              </a:ln>
              <a:solidFill>
                <a:srgbClr val="A50001"/>
              </a:solidFill>
              <a:effectLst/>
              <a:uLnTx/>
              <a:uFillTx/>
              <a:latin typeface="Arial" charset="0"/>
              <a:ea typeface="ＭＳ Ｐゴシック" charset="-128"/>
              <a:cs typeface="Arial"/>
            </a:endParaRPr>
          </a:p>
        </p:txBody>
      </p:sp>
      <p:pic>
        <p:nvPicPr>
          <p:cNvPr id="4" name="Picture 3" descr="Students graduating">
            <a:extLst>
              <a:ext uri="{FF2B5EF4-FFF2-40B4-BE49-F238E27FC236}">
                <a16:creationId xmlns:a16="http://schemas.microsoft.com/office/drawing/2014/main" id="{FDB4DCE3-7D75-1952-1C37-A075802A2059}"/>
              </a:ext>
            </a:extLst>
          </p:cNvPr>
          <p:cNvPicPr>
            <a:picLocks noChangeAspect="1"/>
          </p:cNvPicPr>
          <p:nvPr/>
        </p:nvPicPr>
        <p:blipFill>
          <a:blip r:embed="rId3"/>
          <a:stretch>
            <a:fillRect/>
          </a:stretch>
        </p:blipFill>
        <p:spPr>
          <a:xfrm>
            <a:off x="7978683" y="531806"/>
            <a:ext cx="4086692" cy="5794388"/>
          </a:xfrm>
          <a:prstGeom prst="rect">
            <a:avLst/>
          </a:prstGeom>
        </p:spPr>
      </p:pic>
    </p:spTree>
    <p:extLst>
      <p:ext uri="{BB962C8B-B14F-4D97-AF65-F5344CB8AC3E}">
        <p14:creationId xmlns:p14="http://schemas.microsoft.com/office/powerpoint/2010/main" val="1043877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064E6AE-CFFB-C155-43A3-D26810CF62F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AA07AFC-0BE5-52C5-915A-F8DA995DD112}"/>
              </a:ext>
            </a:extLst>
          </p:cNvPr>
          <p:cNvSpPr>
            <a:spLocks noGrp="1"/>
          </p:cNvSpPr>
          <p:nvPr>
            <p:ph type="title"/>
          </p:nvPr>
        </p:nvSpPr>
        <p:spPr>
          <a:xfrm>
            <a:off x="2452792" y="212725"/>
            <a:ext cx="9498954" cy="1325563"/>
          </a:xfrm>
        </p:spPr>
        <p:txBody>
          <a:bodyPr>
            <a:normAutofit fontScale="90000"/>
          </a:bodyPr>
          <a:lstStyle/>
          <a:p>
            <a:r>
              <a:rPr lang="en-US" dirty="0"/>
              <a:t>The proportion of enrollment in online courses has stabilized at 60% of total enrollments.</a:t>
            </a:r>
          </a:p>
        </p:txBody>
      </p:sp>
      <p:pic>
        <p:nvPicPr>
          <p:cNvPr id="5" name="Picture 4" descr="Line graph showing De Anza enrollment proportions by modality from 2021-2022 to 2025-2026 with three lines representing Face to Face (gray), Hybrid (yellow), and Online (dark red). Online enrollment starts at 90% in 2021-2022 and declines to 60% by 2025-2026, Hybrid rises from 3% to 21%, and Face to Face increases slightly from 7% to 18%.">
            <a:extLst>
              <a:ext uri="{FF2B5EF4-FFF2-40B4-BE49-F238E27FC236}">
                <a16:creationId xmlns:a16="http://schemas.microsoft.com/office/drawing/2014/main" id="{F38E1D86-6C1E-8BA9-432B-654579B9E7EC}"/>
              </a:ext>
            </a:extLst>
          </p:cNvPr>
          <p:cNvPicPr>
            <a:picLocks noChangeAspect="1"/>
          </p:cNvPicPr>
          <p:nvPr/>
        </p:nvPicPr>
        <p:blipFill>
          <a:blip r:embed="rId3"/>
          <a:stretch>
            <a:fillRect/>
          </a:stretch>
        </p:blipFill>
        <p:spPr>
          <a:xfrm>
            <a:off x="2452793" y="1668036"/>
            <a:ext cx="7940285" cy="4572000"/>
          </a:xfrm>
          <a:prstGeom prst="rect">
            <a:avLst/>
          </a:prstGeom>
        </p:spPr>
      </p:pic>
      <p:sp>
        <p:nvSpPr>
          <p:cNvPr id="9" name="TextBox 8">
            <a:extLst>
              <a:ext uri="{FF2B5EF4-FFF2-40B4-BE49-F238E27FC236}">
                <a16:creationId xmlns:a16="http://schemas.microsoft.com/office/drawing/2014/main" id="{C1ED002A-BD7E-90A2-8592-1B296F2315D2}"/>
              </a:ext>
            </a:extLst>
          </p:cNvPr>
          <p:cNvSpPr txBox="1"/>
          <p:nvPr/>
        </p:nvSpPr>
        <p:spPr>
          <a:xfrm>
            <a:off x="10393078" y="6642556"/>
            <a:ext cx="1667444" cy="215444"/>
          </a:xfrm>
          <a:prstGeom prst="rect">
            <a:avLst/>
          </a:prstGeom>
          <a:noFill/>
        </p:spPr>
        <p:txBody>
          <a:bodyPr wrap="none" rtlCol="0">
            <a:spAutoFit/>
          </a:bodyPr>
          <a:lstStyle/>
          <a:p>
            <a:r>
              <a:rPr lang="en-US" sz="800" dirty="0"/>
              <a:t>All apportionment enrollments.</a:t>
            </a:r>
          </a:p>
        </p:txBody>
      </p:sp>
    </p:spTree>
    <p:extLst>
      <p:ext uri="{BB962C8B-B14F-4D97-AF65-F5344CB8AC3E}">
        <p14:creationId xmlns:p14="http://schemas.microsoft.com/office/powerpoint/2010/main" val="129850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FA880D7-2264-04E6-8B24-3EADAE14D93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DE0AF-1E8F-30AF-01E1-EE43C62489E9}"/>
              </a:ext>
            </a:extLst>
          </p:cNvPr>
          <p:cNvSpPr>
            <a:spLocks noGrp="1"/>
          </p:cNvSpPr>
          <p:nvPr>
            <p:ph type="title"/>
          </p:nvPr>
        </p:nvSpPr>
        <p:spPr>
          <a:xfrm>
            <a:off x="901700" y="2755900"/>
            <a:ext cx="6807200" cy="1553260"/>
          </a:xfrm>
        </p:spPr>
        <p:txBody>
          <a:bodyPr>
            <a:normAutofit fontScale="90000"/>
          </a:bodyPr>
          <a:lstStyle/>
          <a:p>
            <a:r>
              <a:rPr lang="en-US" sz="8000" dirty="0"/>
              <a:t>Enrollment Patterns by CTE</a:t>
            </a:r>
          </a:p>
        </p:txBody>
      </p:sp>
    </p:spTree>
    <p:extLst>
      <p:ext uri="{BB962C8B-B14F-4D97-AF65-F5344CB8AC3E}">
        <p14:creationId xmlns:p14="http://schemas.microsoft.com/office/powerpoint/2010/main" val="3144049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81FBF1C-8EDE-7065-5F50-0C2CFE5E9FE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A990C6-5EBD-F5CD-1442-02C983992767}"/>
              </a:ext>
            </a:extLst>
          </p:cNvPr>
          <p:cNvSpPr>
            <a:spLocks noGrp="1"/>
          </p:cNvSpPr>
          <p:nvPr>
            <p:ph type="title"/>
          </p:nvPr>
        </p:nvSpPr>
        <p:spPr>
          <a:xfrm>
            <a:off x="2485015" y="269432"/>
            <a:ext cx="9617337" cy="1325563"/>
          </a:xfrm>
        </p:spPr>
        <p:txBody>
          <a:bodyPr>
            <a:normAutofit fontScale="90000"/>
          </a:bodyPr>
          <a:lstStyle/>
          <a:p>
            <a:r>
              <a:rPr lang="en-US" dirty="0"/>
              <a:t>Career Technical Education (CTE) courses comprise a third of all enrollments districtwide.</a:t>
            </a:r>
          </a:p>
        </p:txBody>
      </p:sp>
      <p:pic>
        <p:nvPicPr>
          <p:cNvPr id="5" name="Picture 4" descr="Line graph showing De Anza enrollment trends in Career Technical Education (CTE) and Non-CTE courses from 2021-2022 to 2025-2026. Blue line represents steady 33% enrollment in CTE courses, while orange line shows consistent 67% enrollment in Non-CTE courses across all years.">
            <a:extLst>
              <a:ext uri="{FF2B5EF4-FFF2-40B4-BE49-F238E27FC236}">
                <a16:creationId xmlns:a16="http://schemas.microsoft.com/office/drawing/2014/main" id="{CD81CA25-56A3-1DD4-4E28-2522BC2BDAB2}"/>
              </a:ext>
            </a:extLst>
          </p:cNvPr>
          <p:cNvPicPr>
            <a:picLocks noChangeAspect="1"/>
          </p:cNvPicPr>
          <p:nvPr/>
        </p:nvPicPr>
        <p:blipFill>
          <a:blip r:embed="rId3"/>
          <a:stretch>
            <a:fillRect/>
          </a:stretch>
        </p:blipFill>
        <p:spPr>
          <a:xfrm>
            <a:off x="2715570" y="1805084"/>
            <a:ext cx="7945308" cy="4572000"/>
          </a:xfrm>
          <a:prstGeom prst="rect">
            <a:avLst/>
          </a:prstGeom>
        </p:spPr>
      </p:pic>
      <p:sp>
        <p:nvSpPr>
          <p:cNvPr id="6" name="TextBox 5">
            <a:extLst>
              <a:ext uri="{FF2B5EF4-FFF2-40B4-BE49-F238E27FC236}">
                <a16:creationId xmlns:a16="http://schemas.microsoft.com/office/drawing/2014/main" id="{97B2515C-3C13-B2EF-E881-6BF915F6F234}"/>
              </a:ext>
            </a:extLst>
          </p:cNvPr>
          <p:cNvSpPr txBox="1"/>
          <p:nvPr/>
        </p:nvSpPr>
        <p:spPr>
          <a:xfrm>
            <a:off x="10498908" y="6587173"/>
            <a:ext cx="1693092" cy="215444"/>
          </a:xfrm>
          <a:prstGeom prst="rect">
            <a:avLst/>
          </a:prstGeom>
          <a:noFill/>
        </p:spPr>
        <p:txBody>
          <a:bodyPr wrap="none" rtlCol="0">
            <a:spAutoFit/>
          </a:bodyPr>
          <a:lstStyle/>
          <a:p>
            <a:r>
              <a:rPr lang="en-US" sz="800" dirty="0"/>
              <a:t>All apportionment enrollments. </a:t>
            </a:r>
          </a:p>
        </p:txBody>
      </p:sp>
    </p:spTree>
    <p:extLst>
      <p:ext uri="{BB962C8B-B14F-4D97-AF65-F5344CB8AC3E}">
        <p14:creationId xmlns:p14="http://schemas.microsoft.com/office/powerpoint/2010/main" val="3788108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1A0CB9C-C346-7A7A-B306-6E1B594EC6E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FC06769-BDC7-1046-F51B-7BE594EE96B5}"/>
              </a:ext>
            </a:extLst>
          </p:cNvPr>
          <p:cNvSpPr>
            <a:spLocks noGrp="1"/>
          </p:cNvSpPr>
          <p:nvPr>
            <p:ph type="title"/>
          </p:nvPr>
        </p:nvSpPr>
        <p:spPr>
          <a:xfrm>
            <a:off x="2292972" y="269432"/>
            <a:ext cx="9637259" cy="1325563"/>
          </a:xfrm>
        </p:spPr>
        <p:txBody>
          <a:bodyPr>
            <a:normAutofit/>
          </a:bodyPr>
          <a:lstStyle/>
          <a:p>
            <a:r>
              <a:rPr lang="en-US" dirty="0"/>
              <a:t>8% of CTE enrollment comes from within the district service area.</a:t>
            </a:r>
          </a:p>
        </p:txBody>
      </p:sp>
      <p:sp>
        <p:nvSpPr>
          <p:cNvPr id="3" name="TextBox 2">
            <a:extLst>
              <a:ext uri="{FF2B5EF4-FFF2-40B4-BE49-F238E27FC236}">
                <a16:creationId xmlns:a16="http://schemas.microsoft.com/office/drawing/2014/main" id="{25C796AA-1394-2F01-B898-B7AA1627331E}"/>
              </a:ext>
            </a:extLst>
          </p:cNvPr>
          <p:cNvSpPr txBox="1"/>
          <p:nvPr/>
        </p:nvSpPr>
        <p:spPr>
          <a:xfrm>
            <a:off x="2823795" y="6588568"/>
            <a:ext cx="9474068" cy="215444"/>
          </a:xfrm>
          <a:prstGeom prst="rect">
            <a:avLst/>
          </a:prstGeom>
          <a:noFill/>
        </p:spPr>
        <p:txBody>
          <a:bodyPr wrap="none" rtlCol="0">
            <a:spAutoFit/>
          </a:bodyPr>
          <a:lstStyle/>
          <a:p>
            <a:r>
              <a:rPr lang="en-US" sz="800" dirty="0"/>
              <a:t>All apportionment enrollments in 2025-26.  District Service Area : Cupertino, Sunnyvale, Santa Clara (part of), San Jose (part of), Saratoga (part of), </a:t>
            </a:r>
            <a:r>
              <a:rPr lang="es-ES" sz="800" dirty="0"/>
              <a:t>Los Altos, LA Hills, Mt. View, Palo Alto, Stanford</a:t>
            </a:r>
            <a:endParaRPr lang="en-US" sz="800" dirty="0"/>
          </a:p>
        </p:txBody>
      </p:sp>
      <p:pic>
        <p:nvPicPr>
          <p:cNvPr id="8" name="Picture 7" descr="Line graph showing De Anza enrollment trends in CTE courses by district service area from 2021-2022 to 2025-2026, with two lines representing District Service Area (yellow) and All Other Areas (red). Enrollment from All Other Areas remains steady around 18-19%, while District Service Area enrollment slightly increases from 7% to 8%.">
            <a:extLst>
              <a:ext uri="{FF2B5EF4-FFF2-40B4-BE49-F238E27FC236}">
                <a16:creationId xmlns:a16="http://schemas.microsoft.com/office/drawing/2014/main" id="{AD5C74E7-3240-8C11-02A7-F574F1A543FE}"/>
              </a:ext>
            </a:extLst>
          </p:cNvPr>
          <p:cNvPicPr>
            <a:picLocks noChangeAspect="1"/>
          </p:cNvPicPr>
          <p:nvPr/>
        </p:nvPicPr>
        <p:blipFill>
          <a:blip r:embed="rId3"/>
          <a:stretch>
            <a:fillRect/>
          </a:stretch>
        </p:blipFill>
        <p:spPr>
          <a:xfrm>
            <a:off x="2292973" y="1805781"/>
            <a:ext cx="7955915" cy="4572000"/>
          </a:xfrm>
          <a:prstGeom prst="rect">
            <a:avLst/>
          </a:prstGeom>
        </p:spPr>
      </p:pic>
    </p:spTree>
    <p:extLst>
      <p:ext uri="{BB962C8B-B14F-4D97-AF65-F5344CB8AC3E}">
        <p14:creationId xmlns:p14="http://schemas.microsoft.com/office/powerpoint/2010/main" val="2647179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002BF5C-C923-69EB-7AD4-84C2E0C427B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B0EAFA2-3A48-9C77-DE01-D8EB58195771}"/>
              </a:ext>
            </a:extLst>
          </p:cNvPr>
          <p:cNvSpPr>
            <a:spLocks noGrp="1"/>
          </p:cNvSpPr>
          <p:nvPr>
            <p:ph type="title"/>
          </p:nvPr>
        </p:nvSpPr>
        <p:spPr>
          <a:xfrm>
            <a:off x="901700" y="2755900"/>
            <a:ext cx="6807200" cy="1553260"/>
          </a:xfrm>
        </p:spPr>
        <p:txBody>
          <a:bodyPr>
            <a:normAutofit fontScale="90000"/>
          </a:bodyPr>
          <a:lstStyle/>
          <a:p>
            <a:r>
              <a:rPr lang="en-US" sz="8000" dirty="0"/>
              <a:t>Student </a:t>
            </a:r>
            <a:br>
              <a:rPr lang="en-US" sz="8000" dirty="0"/>
            </a:br>
            <a:r>
              <a:rPr lang="en-US" sz="8000" dirty="0"/>
              <a:t>Outcomes</a:t>
            </a:r>
          </a:p>
        </p:txBody>
      </p:sp>
      <p:pic>
        <p:nvPicPr>
          <p:cNvPr id="3" name="Picture 2">
            <a:extLst>
              <a:ext uri="{FF2B5EF4-FFF2-40B4-BE49-F238E27FC236}">
                <a16:creationId xmlns:a16="http://schemas.microsoft.com/office/drawing/2014/main" id="{312B5376-C8EB-A13A-64B8-4259EE886F7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69427" y="1637236"/>
            <a:ext cx="5486944" cy="3583528"/>
          </a:xfrm>
          <a:prstGeom prst="rect">
            <a:avLst/>
          </a:prstGeom>
        </p:spPr>
      </p:pic>
    </p:spTree>
    <p:extLst>
      <p:ext uri="{BB962C8B-B14F-4D97-AF65-F5344CB8AC3E}">
        <p14:creationId xmlns:p14="http://schemas.microsoft.com/office/powerpoint/2010/main" val="465641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652022E-C8A3-DD78-1D5C-9FCE02D794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0538527-D4AB-9F6B-EE73-139EF0C3DD6A}"/>
              </a:ext>
            </a:extLst>
          </p:cNvPr>
          <p:cNvSpPr>
            <a:spLocks noGrp="1"/>
          </p:cNvSpPr>
          <p:nvPr>
            <p:ph type="title"/>
          </p:nvPr>
        </p:nvSpPr>
        <p:spPr>
          <a:xfrm>
            <a:off x="2291378" y="365125"/>
            <a:ext cx="9574307" cy="1325563"/>
          </a:xfrm>
        </p:spPr>
        <p:txBody>
          <a:bodyPr>
            <a:normAutofit fontScale="90000"/>
          </a:bodyPr>
          <a:lstStyle/>
          <a:p>
            <a:r>
              <a:rPr lang="en-US" dirty="0"/>
              <a:t>Gaps in course success have essentially closed between instructional modalities with success rates around 80%. </a:t>
            </a:r>
          </a:p>
        </p:txBody>
      </p:sp>
      <p:pic>
        <p:nvPicPr>
          <p:cNvPr id="5" name="Picture 4" descr="Line graph shows De Anza course success rates by modality from 2021-2022 to 2025-2026, comparing face-to-face, hybrid, and online formats. Face-to-face starts highest at 86% and declines to 82%, hybrid rises from 79% to 80%, and online remains steady around 82%, highlighting stable success across modalities with slight variations.">
            <a:extLst>
              <a:ext uri="{FF2B5EF4-FFF2-40B4-BE49-F238E27FC236}">
                <a16:creationId xmlns:a16="http://schemas.microsoft.com/office/drawing/2014/main" id="{0BADA683-501B-AB85-1B20-6DEA8108F72C}"/>
              </a:ext>
            </a:extLst>
          </p:cNvPr>
          <p:cNvPicPr>
            <a:picLocks noChangeAspect="1"/>
          </p:cNvPicPr>
          <p:nvPr/>
        </p:nvPicPr>
        <p:blipFill>
          <a:blip r:embed="rId3"/>
          <a:stretch>
            <a:fillRect/>
          </a:stretch>
        </p:blipFill>
        <p:spPr>
          <a:xfrm>
            <a:off x="2620362" y="1920875"/>
            <a:ext cx="7903778" cy="4572000"/>
          </a:xfrm>
          <a:prstGeom prst="rect">
            <a:avLst/>
          </a:prstGeom>
        </p:spPr>
      </p:pic>
      <p:sp>
        <p:nvSpPr>
          <p:cNvPr id="15" name="TextBox 14">
            <a:extLst>
              <a:ext uri="{FF2B5EF4-FFF2-40B4-BE49-F238E27FC236}">
                <a16:creationId xmlns:a16="http://schemas.microsoft.com/office/drawing/2014/main" id="{B99CE5BB-1A0B-B06C-5B38-43A9B79500D2}"/>
              </a:ext>
            </a:extLst>
          </p:cNvPr>
          <p:cNvSpPr txBox="1"/>
          <p:nvPr/>
        </p:nvSpPr>
        <p:spPr>
          <a:xfrm>
            <a:off x="9200475" y="6627168"/>
            <a:ext cx="2991525" cy="230832"/>
          </a:xfrm>
          <a:prstGeom prst="rect">
            <a:avLst/>
          </a:prstGeom>
          <a:noFill/>
        </p:spPr>
        <p:txBody>
          <a:bodyPr wrap="none" rtlCol="0">
            <a:spAutoFit/>
          </a:bodyPr>
          <a:lstStyle/>
          <a:p>
            <a:r>
              <a:rPr lang="en-US" sz="900" dirty="0">
                <a:latin typeface="Aptos" panose="020B0004020202020204" pitchFamily="34" charset="0"/>
              </a:rPr>
              <a:t>Credit sections. Enrollment reported for apportionment. </a:t>
            </a:r>
          </a:p>
        </p:txBody>
      </p:sp>
    </p:spTree>
    <p:extLst>
      <p:ext uri="{BB962C8B-B14F-4D97-AF65-F5344CB8AC3E}">
        <p14:creationId xmlns:p14="http://schemas.microsoft.com/office/powerpoint/2010/main" val="2938394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93DFE7-3F4B-BFE1-E8A1-7ED26ABB357A}"/>
              </a:ext>
            </a:extLst>
          </p:cNvPr>
          <p:cNvSpPr>
            <a:spLocks noGrp="1"/>
          </p:cNvSpPr>
          <p:nvPr>
            <p:ph type="title"/>
          </p:nvPr>
        </p:nvSpPr>
        <p:spPr>
          <a:xfrm>
            <a:off x="2162286" y="212725"/>
            <a:ext cx="10029714" cy="1325563"/>
          </a:xfrm>
        </p:spPr>
        <p:txBody>
          <a:bodyPr>
            <a:normAutofit fontScale="90000"/>
          </a:bodyPr>
          <a:lstStyle/>
          <a:p>
            <a:r>
              <a:rPr lang="en-US" dirty="0"/>
              <a:t>Transfer to four-year institutions drive student outcomes followed by associate degrees. </a:t>
            </a:r>
          </a:p>
        </p:txBody>
      </p:sp>
      <p:pic>
        <p:nvPicPr>
          <p:cNvPr id="5" name="Picture 4" descr="Line chart titled &quot;De Anza Student Outcomes&quot; displays trends in Certificates, Degrees, and Transfers from 2021-2022 to 2024-2025. Transfers (dark red line) decline from 3,303 to 2,712 before rising slightly to 2,824; Degrees (pink line) fluctuate around 1,483 to 1,490; Certificates (yellow line) steadily decrease from 640 to 518.">
            <a:extLst>
              <a:ext uri="{FF2B5EF4-FFF2-40B4-BE49-F238E27FC236}">
                <a16:creationId xmlns:a16="http://schemas.microsoft.com/office/drawing/2014/main" id="{8CD05AB7-34E8-59A5-0DDF-616590A882EF}"/>
              </a:ext>
            </a:extLst>
          </p:cNvPr>
          <p:cNvPicPr>
            <a:picLocks noChangeAspect="1"/>
          </p:cNvPicPr>
          <p:nvPr/>
        </p:nvPicPr>
        <p:blipFill>
          <a:blip r:embed="rId3"/>
          <a:stretch>
            <a:fillRect/>
          </a:stretch>
        </p:blipFill>
        <p:spPr>
          <a:xfrm>
            <a:off x="2555818" y="1797128"/>
            <a:ext cx="7940285" cy="4572000"/>
          </a:xfrm>
          <a:prstGeom prst="rect">
            <a:avLst/>
          </a:prstGeom>
        </p:spPr>
      </p:pic>
    </p:spTree>
    <p:extLst>
      <p:ext uri="{BB962C8B-B14F-4D97-AF65-F5344CB8AC3E}">
        <p14:creationId xmlns:p14="http://schemas.microsoft.com/office/powerpoint/2010/main" val="1816646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099EF7-1024-51BC-0B59-15D11F15186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7D05F3A-7BF7-EBA8-F6DE-C9FB04C01348}"/>
              </a:ext>
            </a:extLst>
          </p:cNvPr>
          <p:cNvSpPr>
            <a:spLocks noGrp="1"/>
          </p:cNvSpPr>
          <p:nvPr>
            <p:ph type="title"/>
          </p:nvPr>
        </p:nvSpPr>
        <p:spPr>
          <a:xfrm>
            <a:off x="2301906" y="224779"/>
            <a:ext cx="9890094" cy="1325563"/>
          </a:xfrm>
        </p:spPr>
        <p:txBody>
          <a:bodyPr>
            <a:normAutofit/>
          </a:bodyPr>
          <a:lstStyle/>
          <a:p>
            <a:r>
              <a:rPr lang="en-US" dirty="0"/>
              <a:t>In comparison to other basic aid college completion rates, De Anza is at the top.</a:t>
            </a:r>
          </a:p>
        </p:txBody>
      </p:sp>
      <p:sp>
        <p:nvSpPr>
          <p:cNvPr id="6" name="TextBox 5">
            <a:extLst>
              <a:ext uri="{FF2B5EF4-FFF2-40B4-BE49-F238E27FC236}">
                <a16:creationId xmlns:a16="http://schemas.microsoft.com/office/drawing/2014/main" id="{C516A946-1A5A-9BC0-E272-5FD9ED55E987}"/>
              </a:ext>
            </a:extLst>
          </p:cNvPr>
          <p:cNvSpPr txBox="1"/>
          <p:nvPr/>
        </p:nvSpPr>
        <p:spPr>
          <a:xfrm>
            <a:off x="6095999" y="6750278"/>
            <a:ext cx="6288901" cy="215444"/>
          </a:xfrm>
          <a:prstGeom prst="rect">
            <a:avLst/>
          </a:prstGeom>
          <a:noFill/>
        </p:spPr>
        <p:txBody>
          <a:bodyPr wrap="none" rtlCol="0">
            <a:spAutoFit/>
          </a:bodyPr>
          <a:lstStyle/>
          <a:p>
            <a:r>
              <a:rPr lang="en-US" sz="800" dirty="0"/>
              <a:t>U.S. Department of Education Scorecard. Graduation and transfer rates are within 8 years of entry regardless of education goal. </a:t>
            </a:r>
          </a:p>
        </p:txBody>
      </p:sp>
      <p:pic>
        <p:nvPicPr>
          <p:cNvPr id="5" name="Picture 4" descr="Bar chart showing graduation, transfer, withdrew, and still enrolled rates for ten Bay Area basic aid colleges. De Anza College has highest graduation rate at 44%, while College of Marin and Mission College have lowest at 19%, with transfer rates ranging from 22% to 36% and withdrew/still enrolled rates filling remaining percentages.">
            <a:extLst>
              <a:ext uri="{FF2B5EF4-FFF2-40B4-BE49-F238E27FC236}">
                <a16:creationId xmlns:a16="http://schemas.microsoft.com/office/drawing/2014/main" id="{E93AF631-39E4-E50D-B851-DF19F5306C0A}"/>
              </a:ext>
            </a:extLst>
          </p:cNvPr>
          <p:cNvPicPr>
            <a:picLocks noChangeAspect="1"/>
          </p:cNvPicPr>
          <p:nvPr/>
        </p:nvPicPr>
        <p:blipFill>
          <a:blip r:embed="rId3"/>
          <a:stretch>
            <a:fillRect/>
          </a:stretch>
        </p:blipFill>
        <p:spPr>
          <a:xfrm>
            <a:off x="2483652" y="1550342"/>
            <a:ext cx="7224695" cy="4572000"/>
          </a:xfrm>
          <a:prstGeom prst="rect">
            <a:avLst/>
          </a:prstGeom>
        </p:spPr>
      </p:pic>
    </p:spTree>
    <p:extLst>
      <p:ext uri="{BB962C8B-B14F-4D97-AF65-F5344CB8AC3E}">
        <p14:creationId xmlns:p14="http://schemas.microsoft.com/office/powerpoint/2010/main" val="2092729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A105618-9118-BF6D-958D-2CFD05BC636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A55A5D5-E3BD-DE18-A15F-9AAB5F70CCEB}"/>
              </a:ext>
            </a:extLst>
          </p:cNvPr>
          <p:cNvSpPr>
            <a:spLocks noGrp="1"/>
          </p:cNvSpPr>
          <p:nvPr>
            <p:ph type="title"/>
          </p:nvPr>
        </p:nvSpPr>
        <p:spPr>
          <a:xfrm>
            <a:off x="901700" y="2755900"/>
            <a:ext cx="6807200" cy="1553260"/>
          </a:xfrm>
        </p:spPr>
        <p:txBody>
          <a:bodyPr>
            <a:normAutofit/>
          </a:bodyPr>
          <a:lstStyle/>
          <a:p>
            <a:r>
              <a:rPr lang="en-US" sz="8000" dirty="0"/>
              <a:t>Questions?</a:t>
            </a:r>
          </a:p>
        </p:txBody>
      </p:sp>
    </p:spTree>
    <p:extLst>
      <p:ext uri="{BB962C8B-B14F-4D97-AF65-F5344CB8AC3E}">
        <p14:creationId xmlns:p14="http://schemas.microsoft.com/office/powerpoint/2010/main" val="1355622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A4A70F0-CDCB-9021-7CF8-2671F6A146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3F494-9257-A992-D176-911ADC7D8CB7}"/>
              </a:ext>
            </a:extLst>
          </p:cNvPr>
          <p:cNvSpPr>
            <a:spLocks noGrp="1"/>
          </p:cNvSpPr>
          <p:nvPr>
            <p:ph type="title"/>
          </p:nvPr>
        </p:nvSpPr>
        <p:spPr>
          <a:xfrm>
            <a:off x="1339241" y="1181099"/>
            <a:ext cx="10515600" cy="1325563"/>
          </a:xfrm>
        </p:spPr>
        <p:txBody>
          <a:bodyPr/>
          <a:lstStyle/>
          <a:p>
            <a:r>
              <a:rPr lang="en-US" dirty="0"/>
              <a:t>De Anza offers over 275 program options. </a:t>
            </a:r>
          </a:p>
        </p:txBody>
      </p:sp>
      <p:sp>
        <p:nvSpPr>
          <p:cNvPr id="3" name="Content Placeholder 2">
            <a:extLst>
              <a:ext uri="{FF2B5EF4-FFF2-40B4-BE49-F238E27FC236}">
                <a16:creationId xmlns:a16="http://schemas.microsoft.com/office/drawing/2014/main" id="{5AA0964F-262D-4CBE-2947-4C06934AD095}"/>
              </a:ext>
            </a:extLst>
          </p:cNvPr>
          <p:cNvSpPr>
            <a:spLocks noGrp="1"/>
          </p:cNvSpPr>
          <p:nvPr>
            <p:ph idx="1"/>
          </p:nvPr>
        </p:nvSpPr>
        <p:spPr>
          <a:xfrm>
            <a:off x="1532313" y="2368875"/>
            <a:ext cx="7724421" cy="4351338"/>
          </a:xfrm>
        </p:spPr>
        <p:txBody>
          <a:bodyPr>
            <a:normAutofit/>
          </a:bodyPr>
          <a:lstStyle/>
          <a:p>
            <a:pPr marL="0" indent="0">
              <a:buNone/>
            </a:pPr>
            <a:r>
              <a:rPr lang="en-US" sz="3200" b="1" dirty="0"/>
              <a:t>De Anza College:</a:t>
            </a:r>
          </a:p>
          <a:p>
            <a:pPr>
              <a:buFontTx/>
              <a:buChar char="-"/>
            </a:pPr>
            <a:r>
              <a:rPr lang="en-US" sz="3200" dirty="0"/>
              <a:t>Degree Program = 86</a:t>
            </a:r>
          </a:p>
          <a:p>
            <a:pPr>
              <a:buFontTx/>
              <a:buChar char="-"/>
            </a:pPr>
            <a:r>
              <a:rPr lang="en-US" sz="3200" dirty="0"/>
              <a:t>Associate Degree for Transfer = 24</a:t>
            </a:r>
          </a:p>
          <a:p>
            <a:pPr>
              <a:buFontTx/>
              <a:buChar char="-"/>
            </a:pPr>
            <a:r>
              <a:rPr lang="en-US" sz="3200" dirty="0"/>
              <a:t>Credit Certificate = 135</a:t>
            </a:r>
          </a:p>
          <a:p>
            <a:pPr>
              <a:buFontTx/>
              <a:buChar char="-"/>
            </a:pPr>
            <a:r>
              <a:rPr lang="en-US" sz="3200" dirty="0"/>
              <a:t>Noncredit Certificate = 30</a:t>
            </a:r>
          </a:p>
          <a:p>
            <a:pPr>
              <a:buFontTx/>
              <a:buChar char="-"/>
            </a:pPr>
            <a:r>
              <a:rPr lang="en-US" sz="3200" dirty="0"/>
              <a:t>Bachelor Degree = 1</a:t>
            </a:r>
          </a:p>
        </p:txBody>
      </p:sp>
    </p:spTree>
    <p:extLst>
      <p:ext uri="{BB962C8B-B14F-4D97-AF65-F5344CB8AC3E}">
        <p14:creationId xmlns:p14="http://schemas.microsoft.com/office/powerpoint/2010/main" val="318006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C29050C-3EB0-F945-263F-400FD60B6C2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1FC90E8-9BDD-80A1-9F91-B4DCB19982FB}"/>
              </a:ext>
            </a:extLst>
          </p:cNvPr>
          <p:cNvSpPr>
            <a:spLocks noGrp="1"/>
          </p:cNvSpPr>
          <p:nvPr>
            <p:ph type="title"/>
          </p:nvPr>
        </p:nvSpPr>
        <p:spPr>
          <a:xfrm>
            <a:off x="838200" y="3429000"/>
            <a:ext cx="6807200" cy="1553260"/>
          </a:xfrm>
        </p:spPr>
        <p:txBody>
          <a:bodyPr>
            <a:normAutofit fontScale="90000"/>
          </a:bodyPr>
          <a:lstStyle/>
          <a:p>
            <a:r>
              <a:rPr lang="en-US" sz="8000" dirty="0"/>
              <a:t>About </a:t>
            </a:r>
            <a:br>
              <a:rPr lang="en-US" sz="8000" dirty="0"/>
            </a:br>
            <a:r>
              <a:rPr lang="en-US" sz="8000" dirty="0"/>
              <a:t>Our </a:t>
            </a:r>
            <a:br>
              <a:rPr lang="en-US" sz="8000" dirty="0"/>
            </a:br>
            <a:r>
              <a:rPr lang="en-US" sz="8000" dirty="0"/>
              <a:t>Students</a:t>
            </a:r>
          </a:p>
        </p:txBody>
      </p:sp>
      <p:pic>
        <p:nvPicPr>
          <p:cNvPr id="3" name="Picture 2" descr="Photograph of four college students walking and talking outdoors near white columns and autumn trees. Two students hold books while another shows a phone, highlighting a casual, social learning environment on campus.">
            <a:extLst>
              <a:ext uri="{FF2B5EF4-FFF2-40B4-BE49-F238E27FC236}">
                <a16:creationId xmlns:a16="http://schemas.microsoft.com/office/drawing/2014/main" id="{42A2D514-81B7-67D3-18FE-1766C79C16C4}"/>
              </a:ext>
            </a:extLst>
          </p:cNvPr>
          <p:cNvPicPr>
            <a:picLocks noChangeAspect="1"/>
          </p:cNvPicPr>
          <p:nvPr/>
        </p:nvPicPr>
        <p:blipFill>
          <a:blip r:embed="rId3"/>
          <a:stretch>
            <a:fillRect/>
          </a:stretch>
        </p:blipFill>
        <p:spPr>
          <a:xfrm>
            <a:off x="5607152" y="1359990"/>
            <a:ext cx="6248942" cy="4138019"/>
          </a:xfrm>
          <a:prstGeom prst="rect">
            <a:avLst/>
          </a:prstGeom>
        </p:spPr>
      </p:pic>
    </p:spTree>
    <p:extLst>
      <p:ext uri="{BB962C8B-B14F-4D97-AF65-F5344CB8AC3E}">
        <p14:creationId xmlns:p14="http://schemas.microsoft.com/office/powerpoint/2010/main" val="452451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342D55D-17DF-660C-7EDC-B5F3E84E926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6E89D3B-F729-D1BD-08DE-DC8C75C751A6}"/>
              </a:ext>
            </a:extLst>
          </p:cNvPr>
          <p:cNvSpPr>
            <a:spLocks noGrp="1"/>
          </p:cNvSpPr>
          <p:nvPr>
            <p:ph type="title"/>
          </p:nvPr>
        </p:nvSpPr>
        <p:spPr>
          <a:xfrm>
            <a:off x="2388197" y="248167"/>
            <a:ext cx="9562797" cy="1325563"/>
          </a:xfrm>
        </p:spPr>
        <p:txBody>
          <a:bodyPr/>
          <a:lstStyle/>
          <a:p>
            <a:r>
              <a:rPr lang="en-US" dirty="0"/>
              <a:t>Students who identify as Asian or Latinx comprise 66% of De Anza’s enrollment.</a:t>
            </a:r>
          </a:p>
        </p:txBody>
      </p:sp>
      <p:sp>
        <p:nvSpPr>
          <p:cNvPr id="6" name="TextBox 5">
            <a:extLst>
              <a:ext uri="{FF2B5EF4-FFF2-40B4-BE49-F238E27FC236}">
                <a16:creationId xmlns:a16="http://schemas.microsoft.com/office/drawing/2014/main" id="{3CFD599C-98E8-9D09-CC7C-FDEDFDFBBCA9}"/>
              </a:ext>
            </a:extLst>
          </p:cNvPr>
          <p:cNvSpPr txBox="1"/>
          <p:nvPr/>
        </p:nvSpPr>
        <p:spPr>
          <a:xfrm>
            <a:off x="9997168" y="6642556"/>
            <a:ext cx="2194832" cy="215444"/>
          </a:xfrm>
          <a:prstGeom prst="rect">
            <a:avLst/>
          </a:prstGeom>
          <a:noFill/>
        </p:spPr>
        <p:txBody>
          <a:bodyPr wrap="none" rtlCol="0">
            <a:spAutoFit/>
          </a:bodyPr>
          <a:lstStyle/>
          <a:p>
            <a:r>
              <a:rPr lang="en-US" sz="800" dirty="0"/>
              <a:t>All apportionment enrollments in 2025-26</a:t>
            </a:r>
          </a:p>
        </p:txBody>
      </p:sp>
      <p:pic>
        <p:nvPicPr>
          <p:cNvPr id="8" name="Picture 7" descr="Bar chart showing De Anza enrollment percentages by ethnicity, with Asian students at 42%, Latinx at 24%, White at 16%, Unreported at 7%, Filipinx at 6%, Black at 4%, Pacific Islander at 1%, and Native American at 0%. The chart highlights Asian students as the largest group, followed by Latinx and White, with a clear visual distinction using maroon-colored bars and percentage labels above each bar.">
            <a:extLst>
              <a:ext uri="{FF2B5EF4-FFF2-40B4-BE49-F238E27FC236}">
                <a16:creationId xmlns:a16="http://schemas.microsoft.com/office/drawing/2014/main" id="{904937A9-87F4-0CA4-6664-4663F04949F0}"/>
              </a:ext>
            </a:extLst>
          </p:cNvPr>
          <p:cNvPicPr>
            <a:picLocks noChangeAspect="1"/>
          </p:cNvPicPr>
          <p:nvPr/>
        </p:nvPicPr>
        <p:blipFill>
          <a:blip r:embed="rId3"/>
          <a:stretch>
            <a:fillRect/>
          </a:stretch>
        </p:blipFill>
        <p:spPr>
          <a:xfrm>
            <a:off x="1901688" y="1822143"/>
            <a:ext cx="9192896" cy="4572000"/>
          </a:xfrm>
          <a:prstGeom prst="rect">
            <a:avLst/>
          </a:prstGeom>
        </p:spPr>
      </p:pic>
    </p:spTree>
    <p:extLst>
      <p:ext uri="{BB962C8B-B14F-4D97-AF65-F5344CB8AC3E}">
        <p14:creationId xmlns:p14="http://schemas.microsoft.com/office/powerpoint/2010/main" val="2163852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73A9FE0-E208-8ABC-485B-CBBDA45B099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172ABA5-AD2D-69E8-DB51-6D852003B0DF}"/>
              </a:ext>
            </a:extLst>
          </p:cNvPr>
          <p:cNvSpPr>
            <a:spLocks noGrp="1"/>
          </p:cNvSpPr>
          <p:nvPr>
            <p:ph type="title"/>
          </p:nvPr>
        </p:nvSpPr>
        <p:spPr>
          <a:xfrm>
            <a:off x="2400300" y="196972"/>
            <a:ext cx="9433112" cy="1325563"/>
          </a:xfrm>
        </p:spPr>
        <p:txBody>
          <a:bodyPr>
            <a:normAutofit fontScale="90000"/>
          </a:bodyPr>
          <a:lstStyle/>
          <a:p>
            <a:r>
              <a:rPr lang="en-US" dirty="0"/>
              <a:t>Enrollment by gender is about equally distributed between male and female students.</a:t>
            </a:r>
          </a:p>
        </p:txBody>
      </p:sp>
      <p:sp>
        <p:nvSpPr>
          <p:cNvPr id="3" name="TextBox 2">
            <a:extLst>
              <a:ext uri="{FF2B5EF4-FFF2-40B4-BE49-F238E27FC236}">
                <a16:creationId xmlns:a16="http://schemas.microsoft.com/office/drawing/2014/main" id="{51ABB673-6F5D-C5B9-C9B6-8FA2C5E3B506}"/>
              </a:ext>
            </a:extLst>
          </p:cNvPr>
          <p:cNvSpPr txBox="1"/>
          <p:nvPr/>
        </p:nvSpPr>
        <p:spPr>
          <a:xfrm>
            <a:off x="9974726" y="6445584"/>
            <a:ext cx="2217274" cy="215444"/>
          </a:xfrm>
          <a:prstGeom prst="rect">
            <a:avLst/>
          </a:prstGeom>
          <a:noFill/>
        </p:spPr>
        <p:txBody>
          <a:bodyPr wrap="none" rtlCol="0">
            <a:spAutoFit/>
          </a:bodyPr>
          <a:lstStyle/>
          <a:p>
            <a:r>
              <a:rPr lang="en-US" sz="800" dirty="0"/>
              <a:t>All apportionment enrollments in 2025-26.</a:t>
            </a:r>
          </a:p>
        </p:txBody>
      </p:sp>
      <p:pic>
        <p:nvPicPr>
          <p:cNvPr id="7" name="Picture 6" descr="Pie chart showing De Anza enrollment by gender with three segments: 48% female in yellow, 49% male in dark red, and 2% unreported in gray. Chart highlights nearly equal male and female enrollment with a small portion of unreported gender data.">
            <a:extLst>
              <a:ext uri="{FF2B5EF4-FFF2-40B4-BE49-F238E27FC236}">
                <a16:creationId xmlns:a16="http://schemas.microsoft.com/office/drawing/2014/main" id="{FDB389C7-7219-EC02-7113-12460A04CD6B}"/>
              </a:ext>
            </a:extLst>
          </p:cNvPr>
          <p:cNvPicPr>
            <a:picLocks noChangeAspect="1"/>
          </p:cNvPicPr>
          <p:nvPr/>
        </p:nvPicPr>
        <p:blipFill>
          <a:blip r:embed="rId3"/>
          <a:stretch>
            <a:fillRect/>
          </a:stretch>
        </p:blipFill>
        <p:spPr>
          <a:xfrm>
            <a:off x="2129864" y="1698059"/>
            <a:ext cx="8953499" cy="4572000"/>
          </a:xfrm>
          <a:prstGeom prst="rect">
            <a:avLst/>
          </a:prstGeom>
        </p:spPr>
      </p:pic>
    </p:spTree>
    <p:extLst>
      <p:ext uri="{BB962C8B-B14F-4D97-AF65-F5344CB8AC3E}">
        <p14:creationId xmlns:p14="http://schemas.microsoft.com/office/powerpoint/2010/main" val="683773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B6A3D7D-F0FB-4B93-9853-9518601057B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CD5DC87-BCBB-1C75-8DC6-EE7D8CF1461A}"/>
              </a:ext>
            </a:extLst>
          </p:cNvPr>
          <p:cNvSpPr>
            <a:spLocks noGrp="1"/>
          </p:cNvSpPr>
          <p:nvPr>
            <p:ph type="title"/>
          </p:nvPr>
        </p:nvSpPr>
        <p:spPr>
          <a:xfrm>
            <a:off x="2420471" y="294731"/>
            <a:ext cx="8965602" cy="1325563"/>
          </a:xfrm>
        </p:spPr>
        <p:txBody>
          <a:bodyPr>
            <a:normAutofit/>
          </a:bodyPr>
          <a:lstStyle/>
          <a:p>
            <a:r>
              <a:rPr lang="en-US" dirty="0"/>
              <a:t>Enrollment of students under 25 years of age comprise 70% of total enrollment. </a:t>
            </a:r>
          </a:p>
        </p:txBody>
      </p:sp>
      <p:pic>
        <p:nvPicPr>
          <p:cNvPr id="10" name="Picture 9" descr="Bar chart showing De Anza enrollment percentages by age group, with five red bars representing age ranges: 19 or less (41%), 20-24 (29%), 25-29 (15%), 35-39 (10%), and 50+ (5%). Chart highlights a decreasing enrollment trend as age increases, with the highest enrollment in the youngest group and the lowest in the oldest.">
            <a:extLst>
              <a:ext uri="{FF2B5EF4-FFF2-40B4-BE49-F238E27FC236}">
                <a16:creationId xmlns:a16="http://schemas.microsoft.com/office/drawing/2014/main" id="{0BC9BAB4-8D1B-FD4A-887C-4A3D39C17BC0}"/>
              </a:ext>
            </a:extLst>
          </p:cNvPr>
          <p:cNvPicPr>
            <a:picLocks noChangeAspect="1"/>
          </p:cNvPicPr>
          <p:nvPr/>
        </p:nvPicPr>
        <p:blipFill>
          <a:blip r:embed="rId3"/>
          <a:stretch>
            <a:fillRect/>
          </a:stretch>
        </p:blipFill>
        <p:spPr>
          <a:xfrm>
            <a:off x="2286877" y="1845425"/>
            <a:ext cx="7921991" cy="4572000"/>
          </a:xfrm>
          <a:prstGeom prst="rect">
            <a:avLst/>
          </a:prstGeom>
        </p:spPr>
      </p:pic>
      <p:sp>
        <p:nvSpPr>
          <p:cNvPr id="3" name="TextBox 2">
            <a:extLst>
              <a:ext uri="{FF2B5EF4-FFF2-40B4-BE49-F238E27FC236}">
                <a16:creationId xmlns:a16="http://schemas.microsoft.com/office/drawing/2014/main" id="{BD83F90F-CB11-EE63-5D79-D48D7F71C6D4}"/>
              </a:ext>
            </a:extLst>
          </p:cNvPr>
          <p:cNvSpPr txBox="1"/>
          <p:nvPr/>
        </p:nvSpPr>
        <p:spPr>
          <a:xfrm>
            <a:off x="9974726" y="6642556"/>
            <a:ext cx="2217274" cy="215444"/>
          </a:xfrm>
          <a:prstGeom prst="rect">
            <a:avLst/>
          </a:prstGeom>
          <a:noFill/>
        </p:spPr>
        <p:txBody>
          <a:bodyPr wrap="none" rtlCol="0">
            <a:spAutoFit/>
          </a:bodyPr>
          <a:lstStyle/>
          <a:p>
            <a:r>
              <a:rPr lang="en-US" sz="800" dirty="0"/>
              <a:t>All apportionment enrollments in 2025-26.</a:t>
            </a:r>
          </a:p>
        </p:txBody>
      </p:sp>
    </p:spTree>
    <p:extLst>
      <p:ext uri="{BB962C8B-B14F-4D97-AF65-F5344CB8AC3E}">
        <p14:creationId xmlns:p14="http://schemas.microsoft.com/office/powerpoint/2010/main" val="416095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F7EB4BD-0B03-9F93-1A94-BA63AD0BB52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43797B7-ACE7-0FBD-C5FB-7059C209D2EB}"/>
              </a:ext>
            </a:extLst>
          </p:cNvPr>
          <p:cNvSpPr>
            <a:spLocks noGrp="1"/>
          </p:cNvSpPr>
          <p:nvPr>
            <p:ph type="title"/>
          </p:nvPr>
        </p:nvSpPr>
        <p:spPr>
          <a:xfrm>
            <a:off x="2269864" y="163105"/>
            <a:ext cx="9692640" cy="1325563"/>
          </a:xfrm>
        </p:spPr>
        <p:txBody>
          <a:bodyPr>
            <a:normAutofit fontScale="90000"/>
          </a:bodyPr>
          <a:lstStyle/>
          <a:p>
            <a:r>
              <a:rPr lang="en-US" dirty="0"/>
              <a:t>A third of students identify as low income while a quarter are first generation college students. </a:t>
            </a:r>
          </a:p>
        </p:txBody>
      </p:sp>
      <p:sp>
        <p:nvSpPr>
          <p:cNvPr id="3" name="TextBox 2">
            <a:extLst>
              <a:ext uri="{FF2B5EF4-FFF2-40B4-BE49-F238E27FC236}">
                <a16:creationId xmlns:a16="http://schemas.microsoft.com/office/drawing/2014/main" id="{3DEAAC9E-0E14-FE3C-5DC8-C80B357CE993}"/>
              </a:ext>
            </a:extLst>
          </p:cNvPr>
          <p:cNvSpPr txBox="1"/>
          <p:nvPr/>
        </p:nvSpPr>
        <p:spPr>
          <a:xfrm>
            <a:off x="661570" y="6479451"/>
            <a:ext cx="11428128" cy="215444"/>
          </a:xfrm>
          <a:prstGeom prst="rect">
            <a:avLst/>
          </a:prstGeom>
          <a:noFill/>
        </p:spPr>
        <p:txBody>
          <a:bodyPr wrap="none" rtlCol="0">
            <a:spAutoFit/>
          </a:bodyPr>
          <a:lstStyle/>
          <a:p>
            <a:r>
              <a:rPr lang="en-US" sz="800" dirty="0"/>
              <a:t>All apportionment enrollments. Low income is defined as a family of 4 at $50,000. First generation no parent or guardian has any college experience. PELL is often used as an indicator for low income. Indicators are not mutually exclusive.</a:t>
            </a:r>
          </a:p>
        </p:txBody>
      </p:sp>
      <p:pic>
        <p:nvPicPr>
          <p:cNvPr id="8" name="Picture 7" descr="Line graph displays De Anza enrollment trends by socioeconomic indicators from 2021-2026, comparing first-generation college students and low-income groups. Yellow line shows first-generation student enrollment decreasing slightly from 27% to 26%, while red line indicates low-income enrollment declining from 35% to 31%.">
            <a:extLst>
              <a:ext uri="{FF2B5EF4-FFF2-40B4-BE49-F238E27FC236}">
                <a16:creationId xmlns:a16="http://schemas.microsoft.com/office/drawing/2014/main" id="{306E5996-D6E3-6A8D-952B-BAA18C395BDA}"/>
              </a:ext>
            </a:extLst>
          </p:cNvPr>
          <p:cNvPicPr>
            <a:picLocks noChangeAspect="1"/>
          </p:cNvPicPr>
          <p:nvPr/>
        </p:nvPicPr>
        <p:blipFill>
          <a:blip r:embed="rId3"/>
          <a:stretch>
            <a:fillRect/>
          </a:stretch>
        </p:blipFill>
        <p:spPr>
          <a:xfrm>
            <a:off x="2406884" y="1698059"/>
            <a:ext cx="7937500" cy="4572000"/>
          </a:xfrm>
          <a:prstGeom prst="rect">
            <a:avLst/>
          </a:prstGeom>
        </p:spPr>
      </p:pic>
    </p:spTree>
    <p:extLst>
      <p:ext uri="{BB962C8B-B14F-4D97-AF65-F5344CB8AC3E}">
        <p14:creationId xmlns:p14="http://schemas.microsoft.com/office/powerpoint/2010/main" val="2243415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76A099-CCAD-782D-28E1-BB85E3AB8D2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6012A0-729E-E1A0-F310-4167B645AA8B}"/>
              </a:ext>
            </a:extLst>
          </p:cNvPr>
          <p:cNvSpPr>
            <a:spLocks noGrp="1"/>
          </p:cNvSpPr>
          <p:nvPr>
            <p:ph type="title"/>
          </p:nvPr>
        </p:nvSpPr>
        <p:spPr>
          <a:xfrm>
            <a:off x="2420470" y="227651"/>
            <a:ext cx="9649610" cy="1325563"/>
          </a:xfrm>
        </p:spPr>
        <p:txBody>
          <a:bodyPr>
            <a:normAutofit/>
          </a:bodyPr>
          <a:lstStyle/>
          <a:p>
            <a:r>
              <a:rPr lang="en-US" dirty="0"/>
              <a:t>Over 60% of students declare a goal of transfer.</a:t>
            </a:r>
          </a:p>
        </p:txBody>
      </p:sp>
      <p:sp>
        <p:nvSpPr>
          <p:cNvPr id="6" name="TextBox 5">
            <a:extLst>
              <a:ext uri="{FF2B5EF4-FFF2-40B4-BE49-F238E27FC236}">
                <a16:creationId xmlns:a16="http://schemas.microsoft.com/office/drawing/2014/main" id="{2334A691-9125-963C-E38D-BCFCA669A79B}"/>
              </a:ext>
            </a:extLst>
          </p:cNvPr>
          <p:cNvSpPr txBox="1"/>
          <p:nvPr/>
        </p:nvSpPr>
        <p:spPr>
          <a:xfrm>
            <a:off x="6942299" y="6642556"/>
            <a:ext cx="5399235" cy="215444"/>
          </a:xfrm>
          <a:prstGeom prst="rect">
            <a:avLst/>
          </a:prstGeom>
          <a:noFill/>
        </p:spPr>
        <p:txBody>
          <a:bodyPr wrap="none" rtlCol="0">
            <a:spAutoFit/>
          </a:bodyPr>
          <a:lstStyle/>
          <a:p>
            <a:r>
              <a:rPr lang="en-US" sz="800" dirty="0"/>
              <a:t>All apportionment enrollments. All other education goal includes career upskilling and personal enrichment. </a:t>
            </a:r>
          </a:p>
        </p:txBody>
      </p:sp>
      <p:pic>
        <p:nvPicPr>
          <p:cNvPr id="8" name="Picture 7" descr="Line chart showing De Anza enrollment trends by educational goal from 2021-2022 to 2025-2026, with four categories: Transfer, Degree, Certificate, and All Other. Transfer enrollment decreases from 68% to 62%, All Other increases from 23% to 26%, Degree remains steady at 8%, and Certificate rises slightly from 3% to 4%.">
            <a:extLst>
              <a:ext uri="{FF2B5EF4-FFF2-40B4-BE49-F238E27FC236}">
                <a16:creationId xmlns:a16="http://schemas.microsoft.com/office/drawing/2014/main" id="{71810016-DE3D-DA80-2693-3CDA4BF7E104}"/>
              </a:ext>
            </a:extLst>
          </p:cNvPr>
          <p:cNvPicPr>
            <a:picLocks noChangeAspect="1"/>
          </p:cNvPicPr>
          <p:nvPr/>
        </p:nvPicPr>
        <p:blipFill>
          <a:blip r:embed="rId3"/>
          <a:stretch>
            <a:fillRect/>
          </a:stretch>
        </p:blipFill>
        <p:spPr>
          <a:xfrm>
            <a:off x="2663393" y="1654055"/>
            <a:ext cx="8051858" cy="4572000"/>
          </a:xfrm>
          <a:prstGeom prst="rect">
            <a:avLst/>
          </a:prstGeom>
        </p:spPr>
      </p:pic>
    </p:spTree>
    <p:extLst>
      <p:ext uri="{BB962C8B-B14F-4D97-AF65-F5344CB8AC3E}">
        <p14:creationId xmlns:p14="http://schemas.microsoft.com/office/powerpoint/2010/main" val="1691237997"/>
      </p:ext>
    </p:extLst>
  </p:cSld>
  <p:clrMapOvr>
    <a:masterClrMapping/>
  </p:clrMapOvr>
</p:sld>
</file>

<file path=ppt/theme/theme1.xml><?xml version="1.0" encoding="utf-8"?>
<a:theme xmlns:a="http://schemas.openxmlformats.org/drawingml/2006/main" name="Office Theme">
  <a:themeElements>
    <a:clrScheme name="Foothill-De Anza">
      <a:dk1>
        <a:srgbClr val="000000"/>
      </a:dk1>
      <a:lt1>
        <a:srgbClr val="FFFFFF"/>
      </a:lt1>
      <a:dk2>
        <a:srgbClr val="000000"/>
      </a:dk2>
      <a:lt2>
        <a:srgbClr val="E8E8E8"/>
      </a:lt2>
      <a:accent1>
        <a:srgbClr val="A61E2F"/>
      </a:accent1>
      <a:accent2>
        <a:srgbClr val="FFC50E"/>
      </a:accent2>
      <a:accent3>
        <a:srgbClr val="697B36"/>
      </a:accent3>
      <a:accent4>
        <a:srgbClr val="476870"/>
      </a:accent4>
      <a:accent5>
        <a:srgbClr val="B45C2F"/>
      </a:accent5>
      <a:accent6>
        <a:srgbClr val="583C55"/>
      </a:accent6>
      <a:hlink>
        <a:srgbClr val="A51E2E"/>
      </a:hlink>
      <a:folHlink>
        <a:srgbClr val="72151F"/>
      </a:folHlink>
    </a:clrScheme>
    <a:fontScheme name="Test">
      <a:majorFont>
        <a:latin typeface="Mohave"/>
        <a:ea typeface=""/>
        <a:cs typeface=""/>
      </a:majorFont>
      <a:minorFont>
        <a:latin typeface="Public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C PPT CLEAN 2025 Template" id="{E3372ED3-A480-2C49-AECB-CDE63AE9DC98}" vid="{0EDFFDD8-0E7E-1C40-9E1D-DF7D88762F4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9089</TotalTime>
  <Words>882</Words>
  <Application>Microsoft Office PowerPoint</Application>
  <PresentationFormat>Widescreen</PresentationFormat>
  <Paragraphs>83</Paragraphs>
  <Slides>28</Slides>
  <Notes>27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Arial</vt:lpstr>
      <vt:lpstr>Calibri</vt:lpstr>
      <vt:lpstr>Wingdings</vt:lpstr>
      <vt:lpstr>Aptos</vt:lpstr>
      <vt:lpstr>Calibri Light</vt:lpstr>
      <vt:lpstr>Public Sans</vt:lpstr>
      <vt:lpstr>Mohave SemiBold</vt:lpstr>
      <vt:lpstr>Office Theme</vt:lpstr>
      <vt:lpstr>1_Office Theme</vt:lpstr>
      <vt:lpstr>De Anza College Enrollment and Outcomes Complete July 21, 2026</vt:lpstr>
      <vt:lpstr>Our Programs</vt:lpstr>
      <vt:lpstr>De Anza offers over 275 program options. </vt:lpstr>
      <vt:lpstr>About  Our  Students</vt:lpstr>
      <vt:lpstr>Students who identify as Asian or Latinx comprise 66% of De Anza’s enrollment.</vt:lpstr>
      <vt:lpstr>Enrollment by gender is about equally distributed between male and female students.</vt:lpstr>
      <vt:lpstr>Enrollment of students under 25 years of age comprise 70% of total enrollment. </vt:lpstr>
      <vt:lpstr>A third of students identify as low income while a quarter are first generation college students. </vt:lpstr>
      <vt:lpstr>Over 60% of students declare a goal of transfer.</vt:lpstr>
      <vt:lpstr>Enrollment Patterns by Service Area</vt:lpstr>
      <vt:lpstr>De Anza enrollment is comprised of 32% of students who reside within the district service area.</vt:lpstr>
      <vt:lpstr>Half of De Anza’s enrollment outside the district service area is within Santa Clara County.</vt:lpstr>
      <vt:lpstr>Student enrollment is concentrated across the south peninsula.</vt:lpstr>
      <vt:lpstr>A greater proportion of students who identify as Asian, Black, Filipinx, Latinx and white reside outside the district service area than within. </vt:lpstr>
      <vt:lpstr>A larger proportion of our students under 24 years of age reside outside our district service area.</vt:lpstr>
      <vt:lpstr>A higher rate of De Anza students who reside outside the district service area are low income, first gen and PELL recipients. </vt:lpstr>
      <vt:lpstr>A larger proportion of De Anza students with a transfer goal reside outside the district service area than within. </vt:lpstr>
      <vt:lpstr>De Anza dual enrolled high school reside within the district service area at a higher rate.</vt:lpstr>
      <vt:lpstr>Enrollment Patterns by Modality</vt:lpstr>
      <vt:lpstr>The proportion of enrollment in online courses has stabilized at 60% of total enrollments.</vt:lpstr>
      <vt:lpstr>Enrollment Patterns by CTE</vt:lpstr>
      <vt:lpstr>Career Technical Education (CTE) courses comprise a third of all enrollments districtwide.</vt:lpstr>
      <vt:lpstr>8% of CTE enrollment comes from within the district service area.</vt:lpstr>
      <vt:lpstr>Student  Outcomes</vt:lpstr>
      <vt:lpstr>Gaps in course success have essentially closed between instructional modalities with success rates around 80%. </vt:lpstr>
      <vt:lpstr>Transfer to four-year institutions drive student outcomes followed by associate degrees. </vt:lpstr>
      <vt:lpstr>In comparison to other basic aid college completion rates, De Anza is at the top.</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Pastor</dc:creator>
  <cp:lastModifiedBy>Mallory Newell</cp:lastModifiedBy>
  <cp:revision>81</cp:revision>
  <dcterms:created xsi:type="dcterms:W3CDTF">2025-08-18T04:00:55Z</dcterms:created>
  <dcterms:modified xsi:type="dcterms:W3CDTF">2026-07-21T21:42:39Z</dcterms:modified>
</cp:coreProperties>
</file>